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8" r:id="rId6"/>
    <p:sldId id="257" r:id="rId7"/>
    <p:sldId id="259" r:id="rId8"/>
    <p:sldId id="260" r:id="rId9"/>
    <p:sldId id="261" r:id="rId10"/>
    <p:sldId id="262" r:id="rId11"/>
    <p:sldId id="263" r:id="rId12"/>
    <p:sldId id="264"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33E0329-9FFF-4427-9998-AB00485B47BE}"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AA8BF09-42C7-470C-8802-55BFBFE67558}" type="slidenum">
              <a:rPr lang="en-US" smtClean="0"/>
              <a:t>‹#›</a:t>
            </a:fld>
            <a:endParaRPr lang="en-US"/>
          </a:p>
        </p:txBody>
      </p:sp>
    </p:spTree>
    <p:extLst>
      <p:ext uri="{BB962C8B-B14F-4D97-AF65-F5344CB8AC3E}">
        <p14:creationId xmlns:p14="http://schemas.microsoft.com/office/powerpoint/2010/main" val="2671023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3E0329-9FFF-4427-9998-AB00485B47BE}"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A8BF09-42C7-470C-8802-55BFBFE67558}" type="slidenum">
              <a:rPr lang="en-US" smtClean="0"/>
              <a:t>‹#›</a:t>
            </a:fld>
            <a:endParaRPr lang="en-US"/>
          </a:p>
        </p:txBody>
      </p:sp>
    </p:spTree>
    <p:extLst>
      <p:ext uri="{BB962C8B-B14F-4D97-AF65-F5344CB8AC3E}">
        <p14:creationId xmlns:p14="http://schemas.microsoft.com/office/powerpoint/2010/main" val="3354300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3E0329-9FFF-4427-9998-AB00485B47BE}"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A8BF09-42C7-470C-8802-55BFBFE6755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73271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A33E0329-9FFF-4427-9998-AB00485B47BE}"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A8BF09-42C7-470C-8802-55BFBFE67558}" type="slidenum">
              <a:rPr lang="en-US" smtClean="0"/>
              <a:t>‹#›</a:t>
            </a:fld>
            <a:endParaRPr lang="en-US"/>
          </a:p>
        </p:txBody>
      </p:sp>
    </p:spTree>
    <p:extLst>
      <p:ext uri="{BB962C8B-B14F-4D97-AF65-F5344CB8AC3E}">
        <p14:creationId xmlns:p14="http://schemas.microsoft.com/office/powerpoint/2010/main" val="3439793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A33E0329-9FFF-4427-9998-AB00485B47BE}"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A8BF09-42C7-470C-8802-55BFBFE6755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18671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A33E0329-9FFF-4427-9998-AB00485B47BE}"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A8BF09-42C7-470C-8802-55BFBFE67558}" type="slidenum">
              <a:rPr lang="en-US" smtClean="0"/>
              <a:t>‹#›</a:t>
            </a:fld>
            <a:endParaRPr lang="en-US"/>
          </a:p>
        </p:txBody>
      </p:sp>
    </p:spTree>
    <p:extLst>
      <p:ext uri="{BB962C8B-B14F-4D97-AF65-F5344CB8AC3E}">
        <p14:creationId xmlns:p14="http://schemas.microsoft.com/office/powerpoint/2010/main" val="4216794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3E0329-9FFF-4427-9998-AB00485B47BE}"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A8BF09-42C7-470C-8802-55BFBFE67558}" type="slidenum">
              <a:rPr lang="en-US" smtClean="0"/>
              <a:t>‹#›</a:t>
            </a:fld>
            <a:endParaRPr lang="en-US"/>
          </a:p>
        </p:txBody>
      </p:sp>
    </p:spTree>
    <p:extLst>
      <p:ext uri="{BB962C8B-B14F-4D97-AF65-F5344CB8AC3E}">
        <p14:creationId xmlns:p14="http://schemas.microsoft.com/office/powerpoint/2010/main" val="218167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3E0329-9FFF-4427-9998-AB00485B47BE}"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A8BF09-42C7-470C-8802-55BFBFE67558}" type="slidenum">
              <a:rPr lang="en-US" smtClean="0"/>
              <a:t>‹#›</a:t>
            </a:fld>
            <a:endParaRPr lang="en-US"/>
          </a:p>
        </p:txBody>
      </p:sp>
    </p:spTree>
    <p:extLst>
      <p:ext uri="{BB962C8B-B14F-4D97-AF65-F5344CB8AC3E}">
        <p14:creationId xmlns:p14="http://schemas.microsoft.com/office/powerpoint/2010/main" val="2477929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3E0329-9FFF-4427-9998-AB00485B47BE}"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A8BF09-42C7-470C-8802-55BFBFE67558}" type="slidenum">
              <a:rPr lang="en-US" smtClean="0"/>
              <a:t>‹#›</a:t>
            </a:fld>
            <a:endParaRPr lang="en-US"/>
          </a:p>
        </p:txBody>
      </p:sp>
    </p:spTree>
    <p:extLst>
      <p:ext uri="{BB962C8B-B14F-4D97-AF65-F5344CB8AC3E}">
        <p14:creationId xmlns:p14="http://schemas.microsoft.com/office/powerpoint/2010/main" val="3050243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3E0329-9FFF-4427-9998-AB00485B47BE}"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A8BF09-42C7-470C-8802-55BFBFE67558}" type="slidenum">
              <a:rPr lang="en-US" smtClean="0"/>
              <a:t>‹#›</a:t>
            </a:fld>
            <a:endParaRPr lang="en-US"/>
          </a:p>
        </p:txBody>
      </p:sp>
    </p:spTree>
    <p:extLst>
      <p:ext uri="{BB962C8B-B14F-4D97-AF65-F5344CB8AC3E}">
        <p14:creationId xmlns:p14="http://schemas.microsoft.com/office/powerpoint/2010/main" val="2499411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3E0329-9FFF-4427-9998-AB00485B47BE}"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AA8BF09-42C7-470C-8802-55BFBFE67558}" type="slidenum">
              <a:rPr lang="en-US" smtClean="0"/>
              <a:t>‹#›</a:t>
            </a:fld>
            <a:endParaRPr lang="en-US"/>
          </a:p>
        </p:txBody>
      </p:sp>
    </p:spTree>
    <p:extLst>
      <p:ext uri="{BB962C8B-B14F-4D97-AF65-F5344CB8AC3E}">
        <p14:creationId xmlns:p14="http://schemas.microsoft.com/office/powerpoint/2010/main" val="970917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3E0329-9FFF-4427-9998-AB00485B47BE}"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AA8BF09-42C7-470C-8802-55BFBFE67558}" type="slidenum">
              <a:rPr lang="en-US" smtClean="0"/>
              <a:t>‹#›</a:t>
            </a:fld>
            <a:endParaRPr lang="en-US"/>
          </a:p>
        </p:txBody>
      </p:sp>
    </p:spTree>
    <p:extLst>
      <p:ext uri="{BB962C8B-B14F-4D97-AF65-F5344CB8AC3E}">
        <p14:creationId xmlns:p14="http://schemas.microsoft.com/office/powerpoint/2010/main" val="2342622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33E0329-9FFF-4427-9998-AB00485B47BE}"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AA8BF09-42C7-470C-8802-55BFBFE67558}" type="slidenum">
              <a:rPr lang="en-US" smtClean="0"/>
              <a:t>‹#›</a:t>
            </a:fld>
            <a:endParaRPr lang="en-US"/>
          </a:p>
        </p:txBody>
      </p:sp>
    </p:spTree>
    <p:extLst>
      <p:ext uri="{BB962C8B-B14F-4D97-AF65-F5344CB8AC3E}">
        <p14:creationId xmlns:p14="http://schemas.microsoft.com/office/powerpoint/2010/main" val="1145321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E0329-9FFF-4427-9998-AB00485B47BE}"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AA8BF09-42C7-470C-8802-55BFBFE67558}" type="slidenum">
              <a:rPr lang="en-US" smtClean="0"/>
              <a:t>‹#›</a:t>
            </a:fld>
            <a:endParaRPr lang="en-US"/>
          </a:p>
        </p:txBody>
      </p:sp>
    </p:spTree>
    <p:extLst>
      <p:ext uri="{BB962C8B-B14F-4D97-AF65-F5344CB8AC3E}">
        <p14:creationId xmlns:p14="http://schemas.microsoft.com/office/powerpoint/2010/main" val="4181693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33E0329-9FFF-4427-9998-AB00485B47BE}"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AA8BF09-42C7-470C-8802-55BFBFE67558}" type="slidenum">
              <a:rPr lang="en-US" smtClean="0"/>
              <a:t>‹#›</a:t>
            </a:fld>
            <a:endParaRPr lang="en-US"/>
          </a:p>
        </p:txBody>
      </p:sp>
    </p:spTree>
    <p:extLst>
      <p:ext uri="{BB962C8B-B14F-4D97-AF65-F5344CB8AC3E}">
        <p14:creationId xmlns:p14="http://schemas.microsoft.com/office/powerpoint/2010/main" val="2522787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33E0329-9FFF-4427-9998-AB00485B47BE}"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A8BF09-42C7-470C-8802-55BFBFE67558}" type="slidenum">
              <a:rPr lang="en-US" smtClean="0"/>
              <a:t>‹#›</a:t>
            </a:fld>
            <a:endParaRPr lang="en-US"/>
          </a:p>
        </p:txBody>
      </p:sp>
    </p:spTree>
    <p:extLst>
      <p:ext uri="{BB962C8B-B14F-4D97-AF65-F5344CB8AC3E}">
        <p14:creationId xmlns:p14="http://schemas.microsoft.com/office/powerpoint/2010/main" val="1475935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33E0329-9FFF-4427-9998-AB00485B47BE}" type="datetimeFigureOut">
              <a:rPr lang="en-US" smtClean="0"/>
              <a:t>8/30/2019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AA8BF09-42C7-470C-8802-55BFBFE67558}" type="slidenum">
              <a:rPr lang="en-US" smtClean="0"/>
              <a:t>‹#›</a:t>
            </a:fld>
            <a:endParaRPr lang="en-US"/>
          </a:p>
        </p:txBody>
      </p:sp>
    </p:spTree>
    <p:extLst>
      <p:ext uri="{BB962C8B-B14F-4D97-AF65-F5344CB8AC3E}">
        <p14:creationId xmlns:p14="http://schemas.microsoft.com/office/powerpoint/2010/main" val="18817640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Symbols and Irony in Literature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2004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547" y="624110"/>
            <a:ext cx="11296065" cy="1280890"/>
          </a:xfrm>
        </p:spPr>
        <p:txBody>
          <a:bodyPr/>
          <a:lstStyle/>
          <a:p>
            <a:pPr algn="ctr"/>
            <a:r>
              <a:rPr lang="en-US" b="1" dirty="0" smtClean="0"/>
              <a:t>What is a Symbolism</a:t>
            </a:r>
            <a:endParaRPr lang="en-US" b="1" dirty="0"/>
          </a:p>
        </p:txBody>
      </p:sp>
      <p:sp>
        <p:nvSpPr>
          <p:cNvPr id="3" name="Content Placeholder 2"/>
          <p:cNvSpPr>
            <a:spLocks noGrp="1"/>
          </p:cNvSpPr>
          <p:nvPr>
            <p:ph idx="1"/>
          </p:nvPr>
        </p:nvSpPr>
        <p:spPr>
          <a:xfrm>
            <a:off x="850232" y="2133600"/>
            <a:ext cx="10654380" cy="3777622"/>
          </a:xfrm>
        </p:spPr>
        <p:txBody>
          <a:bodyPr/>
          <a:lstStyle/>
          <a:p>
            <a:r>
              <a:rPr lang="en-US" sz="2800" dirty="0" smtClean="0">
                <a:latin typeface="Arial Rounded MT Bold" panose="020F0704030504030204" pitchFamily="34" charset="0"/>
              </a:rPr>
              <a:t>Symbolism</a:t>
            </a:r>
            <a:r>
              <a:rPr lang="en-US" sz="2800" dirty="0">
                <a:latin typeface="Arial Rounded MT Bold" panose="020F0704030504030204" pitchFamily="34" charset="0"/>
              </a:rPr>
              <a:t> is the use of symbols to signify ideas and qualities by giving them symbolic meanings that are different from their literal sense</a:t>
            </a:r>
            <a:r>
              <a:rPr lang="en-US" sz="2800" dirty="0" smtClean="0">
                <a:latin typeface="Arial Rounded MT Bold" panose="020F0704030504030204" pitchFamily="34" charset="0"/>
              </a:rPr>
              <a:t>.</a:t>
            </a:r>
          </a:p>
          <a:p>
            <a:r>
              <a:rPr lang="en-US" sz="2800" dirty="0">
                <a:latin typeface="Arial Rounded MT Bold" panose="020F0704030504030204" pitchFamily="34" charset="0"/>
              </a:rPr>
              <a:t>Symbolism can take different </a:t>
            </a:r>
            <a:r>
              <a:rPr lang="en-US" sz="2800" dirty="0" smtClean="0">
                <a:latin typeface="Arial Rounded MT Bold" panose="020F0704030504030204" pitchFamily="34" charset="0"/>
              </a:rPr>
              <a:t>forms</a:t>
            </a:r>
          </a:p>
          <a:p>
            <a:pPr marL="0" indent="0">
              <a:buNone/>
            </a:pPr>
            <a:endParaRPr lang="en-US" dirty="0"/>
          </a:p>
        </p:txBody>
      </p:sp>
    </p:spTree>
    <p:extLst>
      <p:ext uri="{BB962C8B-B14F-4D97-AF65-F5344CB8AC3E}">
        <p14:creationId xmlns:p14="http://schemas.microsoft.com/office/powerpoint/2010/main" val="2093255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05" y="624110"/>
            <a:ext cx="11312107" cy="1280890"/>
          </a:xfrm>
        </p:spPr>
        <p:txBody>
          <a:bodyPr/>
          <a:lstStyle/>
          <a:p>
            <a:pPr algn="ctr"/>
            <a:r>
              <a:rPr lang="en-US" b="1" dirty="0" smtClean="0"/>
              <a:t>Functions of Symbolism</a:t>
            </a:r>
            <a:endParaRPr lang="en-US" b="1" dirty="0"/>
          </a:p>
        </p:txBody>
      </p:sp>
      <p:sp>
        <p:nvSpPr>
          <p:cNvPr id="3" name="Content Placeholder 2"/>
          <p:cNvSpPr>
            <a:spLocks noGrp="1"/>
          </p:cNvSpPr>
          <p:nvPr>
            <p:ph idx="1"/>
          </p:nvPr>
        </p:nvSpPr>
        <p:spPr>
          <a:xfrm>
            <a:off x="930443" y="1905000"/>
            <a:ext cx="10574170" cy="4006222"/>
          </a:xfrm>
        </p:spPr>
        <p:txBody>
          <a:bodyPr>
            <a:noAutofit/>
          </a:bodyPr>
          <a:lstStyle/>
          <a:p>
            <a:r>
              <a:rPr lang="en-US" sz="2800" dirty="0">
                <a:latin typeface="Arial Rounded MT Bold" panose="020F0704030504030204" pitchFamily="34" charset="0"/>
              </a:rPr>
              <a:t>Symbolism gives a writer freedom to add double levels of meanings to his work: a literal one that is self-evident and the symbolic one whose meaning is far more profound than the literal one. </a:t>
            </a:r>
            <a:endParaRPr lang="en-US" sz="2800" dirty="0" smtClean="0">
              <a:latin typeface="Arial Rounded MT Bold" panose="020F0704030504030204" pitchFamily="34" charset="0"/>
            </a:endParaRPr>
          </a:p>
          <a:p>
            <a:r>
              <a:rPr lang="en-US" sz="2800" dirty="0">
                <a:latin typeface="Arial Rounded MT Bold" panose="020F0704030504030204" pitchFamily="34" charset="0"/>
              </a:rPr>
              <a:t>Symbolism in literature evokes interest in readers as they find an opportunity to get an insight of the writer’s mind on how he views the world and how he thinks of common objects and actions, having broader implications.</a:t>
            </a:r>
          </a:p>
        </p:txBody>
      </p:sp>
    </p:spTree>
    <p:extLst>
      <p:ext uri="{BB962C8B-B14F-4D97-AF65-F5344CB8AC3E}">
        <p14:creationId xmlns:p14="http://schemas.microsoft.com/office/powerpoint/2010/main" val="772458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1026" name="Picture 2" descr="http://www.imagebon.com/postpic/2012/02/white-dove-coloring-pages_143917.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90462" y="1979989"/>
            <a:ext cx="2166085" cy="237379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publicdomainpictures.net/pictures/30000/velka/red-rose-1347966359Ha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28242" y="2207628"/>
            <a:ext cx="3366068" cy="233228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c.tadst.com/gfx/750x500/sunrise.jpg?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6005" y="2207628"/>
            <a:ext cx="3614320" cy="240954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980902" y="5245331"/>
            <a:ext cx="10199716" cy="1200329"/>
          </a:xfrm>
          <a:prstGeom prst="rect">
            <a:avLst/>
          </a:prstGeom>
          <a:noFill/>
        </p:spPr>
        <p:txBody>
          <a:bodyPr wrap="square" rtlCol="0">
            <a:spAutoFit/>
          </a:bodyPr>
          <a:lstStyle/>
          <a:p>
            <a:r>
              <a:rPr lang="en-US" dirty="0" smtClean="0"/>
              <a:t>A dove is a symbol of peace</a:t>
            </a:r>
          </a:p>
          <a:p>
            <a:r>
              <a:rPr lang="en-US" dirty="0" smtClean="0"/>
              <a:t>The color red or a red rose is a symbol for love or romance</a:t>
            </a:r>
          </a:p>
          <a:p>
            <a:r>
              <a:rPr lang="en-US" dirty="0" smtClean="0"/>
              <a:t>A sunrise is a symbol for a new start</a:t>
            </a:r>
          </a:p>
          <a:p>
            <a:endParaRPr lang="en-US" dirty="0"/>
          </a:p>
        </p:txBody>
      </p:sp>
      <p:sp>
        <p:nvSpPr>
          <p:cNvPr id="6" name="TextBox 5"/>
          <p:cNvSpPr txBox="1"/>
          <p:nvPr/>
        </p:nvSpPr>
        <p:spPr>
          <a:xfrm>
            <a:off x="911629" y="694169"/>
            <a:ext cx="10442171" cy="369332"/>
          </a:xfrm>
          <a:prstGeom prst="rect">
            <a:avLst/>
          </a:prstGeom>
          <a:noFill/>
        </p:spPr>
        <p:txBody>
          <a:bodyPr wrap="square" rtlCol="0">
            <a:spAutoFit/>
          </a:bodyPr>
          <a:lstStyle/>
          <a:p>
            <a:r>
              <a:rPr lang="en-US" dirty="0" smtClean="0"/>
              <a:t>Common Symbols </a:t>
            </a:r>
            <a:endParaRPr lang="en-US" dirty="0"/>
          </a:p>
        </p:txBody>
      </p:sp>
    </p:spTree>
    <p:extLst>
      <p:ext uri="{BB962C8B-B14F-4D97-AF65-F5344CB8AC3E}">
        <p14:creationId xmlns:p14="http://schemas.microsoft.com/office/powerpoint/2010/main" val="2441371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885" y="624110"/>
            <a:ext cx="11167728" cy="1280890"/>
          </a:xfrm>
        </p:spPr>
        <p:txBody>
          <a:bodyPr/>
          <a:lstStyle/>
          <a:p>
            <a:pPr algn="ctr"/>
            <a:r>
              <a:rPr lang="en-US" b="1" dirty="0" smtClean="0"/>
              <a:t>What are these symbols of?</a:t>
            </a:r>
            <a:endParaRPr lang="en-US" b="1" dirty="0"/>
          </a:p>
        </p:txBody>
      </p:sp>
      <p:sp>
        <p:nvSpPr>
          <p:cNvPr id="3" name="Content Placeholder 2"/>
          <p:cNvSpPr>
            <a:spLocks noGrp="1"/>
          </p:cNvSpPr>
          <p:nvPr>
            <p:ph idx="1"/>
          </p:nvPr>
        </p:nvSpPr>
        <p:spPr>
          <a:xfrm>
            <a:off x="1155032" y="2133600"/>
            <a:ext cx="10349580" cy="3777622"/>
          </a:xfrm>
        </p:spPr>
        <p:txBody>
          <a:bodyPr/>
          <a:lstStyle/>
          <a:p>
            <a:pPr lvl="1"/>
            <a:r>
              <a:rPr lang="en-US" sz="3200" dirty="0" smtClean="0">
                <a:latin typeface="Arial Rounded MT Bold" panose="020F0704030504030204" pitchFamily="34" charset="0"/>
              </a:rPr>
              <a:t>An eagle</a:t>
            </a:r>
          </a:p>
          <a:p>
            <a:pPr lvl="1"/>
            <a:r>
              <a:rPr lang="en-US" sz="3200" dirty="0" smtClean="0">
                <a:latin typeface="Arial Rounded MT Bold" panose="020F0704030504030204" pitchFamily="34" charset="0"/>
              </a:rPr>
              <a:t>A skull</a:t>
            </a:r>
          </a:p>
          <a:p>
            <a:pPr lvl="1"/>
            <a:r>
              <a:rPr lang="en-US" sz="3200" dirty="0" smtClean="0">
                <a:latin typeface="Arial Rounded MT Bold" panose="020F0704030504030204" pitchFamily="34" charset="0"/>
              </a:rPr>
              <a:t>Spring time</a:t>
            </a:r>
          </a:p>
          <a:p>
            <a:pPr lvl="1"/>
            <a:endParaRPr lang="en-US" dirty="0" smtClean="0"/>
          </a:p>
        </p:txBody>
      </p:sp>
    </p:spTree>
    <p:extLst>
      <p:ext uri="{BB962C8B-B14F-4D97-AF65-F5344CB8AC3E}">
        <p14:creationId xmlns:p14="http://schemas.microsoft.com/office/powerpoint/2010/main" val="2708783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968" y="624110"/>
            <a:ext cx="11131931" cy="1280890"/>
          </a:xfrm>
        </p:spPr>
        <p:txBody>
          <a:bodyPr>
            <a:normAutofit/>
          </a:bodyPr>
          <a:lstStyle/>
          <a:p>
            <a:pPr algn="ctr"/>
            <a:r>
              <a:rPr lang="en-US" sz="4800" b="1" dirty="0" smtClean="0"/>
              <a:t>Irony </a:t>
            </a:r>
            <a:endParaRPr lang="en-US" sz="4800" b="1" dirty="0"/>
          </a:p>
        </p:txBody>
      </p:sp>
      <p:sp>
        <p:nvSpPr>
          <p:cNvPr id="3" name="Content Placeholder 2"/>
          <p:cNvSpPr>
            <a:spLocks noGrp="1"/>
          </p:cNvSpPr>
          <p:nvPr>
            <p:ph idx="1"/>
          </p:nvPr>
        </p:nvSpPr>
        <p:spPr>
          <a:xfrm>
            <a:off x="368968" y="2133600"/>
            <a:ext cx="11135644" cy="3777622"/>
          </a:xfrm>
        </p:spPr>
        <p:txBody>
          <a:bodyPr>
            <a:normAutofit/>
          </a:bodyPr>
          <a:lstStyle/>
          <a:p>
            <a:r>
              <a:rPr lang="en-US" sz="3200" dirty="0" smtClean="0">
                <a:latin typeface="Arial Rounded MT Bold" panose="020F0704030504030204" pitchFamily="34" charset="0"/>
              </a:rPr>
              <a:t>A contrast between the expectations for a situation and what is reality. </a:t>
            </a:r>
          </a:p>
          <a:p>
            <a:r>
              <a:rPr lang="en-US" sz="3200" dirty="0" smtClean="0">
                <a:latin typeface="Arial Rounded MT Bold" panose="020F0704030504030204" pitchFamily="34" charset="0"/>
              </a:rPr>
              <a:t>There are three types of irony:</a:t>
            </a:r>
          </a:p>
          <a:p>
            <a:pPr lvl="1"/>
            <a:r>
              <a:rPr lang="en-US" sz="2800" dirty="0" smtClean="0">
                <a:latin typeface="Arial Rounded MT Bold" panose="020F0704030504030204" pitchFamily="34" charset="0"/>
              </a:rPr>
              <a:t>Situational</a:t>
            </a:r>
          </a:p>
          <a:p>
            <a:pPr lvl="1"/>
            <a:r>
              <a:rPr lang="en-US" sz="2800" dirty="0" smtClean="0">
                <a:latin typeface="Arial Rounded MT Bold" panose="020F0704030504030204" pitchFamily="34" charset="0"/>
              </a:rPr>
              <a:t>Verbal</a:t>
            </a:r>
          </a:p>
          <a:p>
            <a:pPr lvl="1"/>
            <a:r>
              <a:rPr lang="en-US" sz="2800" dirty="0" smtClean="0">
                <a:latin typeface="Arial Rounded MT Bold" panose="020F0704030504030204" pitchFamily="34" charset="0"/>
              </a:rPr>
              <a:t>Dramatic</a:t>
            </a:r>
          </a:p>
        </p:txBody>
      </p:sp>
    </p:spTree>
    <p:extLst>
      <p:ext uri="{BB962C8B-B14F-4D97-AF65-F5344CB8AC3E}">
        <p14:creationId xmlns:p14="http://schemas.microsoft.com/office/powerpoint/2010/main" val="3385264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05" y="624110"/>
            <a:ext cx="11312107" cy="1280890"/>
          </a:xfrm>
        </p:spPr>
        <p:txBody>
          <a:bodyPr>
            <a:normAutofit/>
          </a:bodyPr>
          <a:lstStyle/>
          <a:p>
            <a:pPr algn="ctr"/>
            <a:r>
              <a:rPr lang="en-US" sz="4000" b="1" dirty="0" smtClean="0"/>
              <a:t>Situational Irony</a:t>
            </a:r>
            <a:endParaRPr lang="en-US" sz="4000" b="1" dirty="0"/>
          </a:p>
        </p:txBody>
      </p:sp>
      <p:sp>
        <p:nvSpPr>
          <p:cNvPr id="3" name="Content Placeholder 2"/>
          <p:cNvSpPr>
            <a:spLocks noGrp="1"/>
          </p:cNvSpPr>
          <p:nvPr>
            <p:ph idx="1"/>
          </p:nvPr>
        </p:nvSpPr>
        <p:spPr>
          <a:xfrm>
            <a:off x="368969" y="1588167"/>
            <a:ext cx="11135644" cy="4716379"/>
          </a:xfrm>
        </p:spPr>
        <p:txBody>
          <a:bodyPr>
            <a:noAutofit/>
          </a:bodyPr>
          <a:lstStyle/>
          <a:p>
            <a:r>
              <a:rPr lang="en-US" sz="3600" dirty="0" smtClean="0">
                <a:latin typeface="Arial Rounded MT Bold" panose="020F0704030504030204" pitchFamily="34" charset="0"/>
              </a:rPr>
              <a:t>An outcome that turns out to be very different from what was expected, the difference between what is expected to happened and what actually does.</a:t>
            </a:r>
          </a:p>
          <a:p>
            <a:pPr lvl="1"/>
            <a:r>
              <a:rPr lang="en-US" sz="3200" dirty="0" smtClean="0">
                <a:latin typeface="Arial Rounded MT Bold" panose="020F0704030504030204" pitchFamily="34" charset="0"/>
              </a:rPr>
              <a:t>Example: </a:t>
            </a:r>
          </a:p>
          <a:p>
            <a:pPr lvl="2"/>
            <a:r>
              <a:rPr lang="en-US" sz="2800" dirty="0" smtClean="0">
                <a:latin typeface="Arial Rounded MT Bold" panose="020F0704030504030204" pitchFamily="34" charset="0"/>
              </a:rPr>
              <a:t>The fire station burns down</a:t>
            </a:r>
          </a:p>
          <a:p>
            <a:pPr lvl="2"/>
            <a:r>
              <a:rPr lang="en-US" sz="2800" dirty="0" smtClean="0">
                <a:latin typeface="Arial Rounded MT Bold" panose="020F0704030504030204" pitchFamily="34" charset="0"/>
              </a:rPr>
              <a:t>A pilot that has a fear of flying </a:t>
            </a:r>
          </a:p>
          <a:p>
            <a:pPr lvl="2"/>
            <a:r>
              <a:rPr lang="en-US" sz="2800" dirty="0" smtClean="0">
                <a:latin typeface="Arial Rounded MT Bold" panose="020F0704030504030204" pitchFamily="34" charset="0"/>
              </a:rPr>
              <a:t>A police station gets robbed</a:t>
            </a:r>
            <a:endParaRPr lang="en-US" sz="2800" dirty="0">
              <a:latin typeface="Arial Rounded MT Bold" panose="020F0704030504030204" pitchFamily="34" charset="0"/>
            </a:endParaRPr>
          </a:p>
        </p:txBody>
      </p:sp>
    </p:spTree>
    <p:extLst>
      <p:ext uri="{BB962C8B-B14F-4D97-AF65-F5344CB8AC3E}">
        <p14:creationId xmlns:p14="http://schemas.microsoft.com/office/powerpoint/2010/main" val="23839415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759" y="624110"/>
            <a:ext cx="11215854" cy="1280890"/>
          </a:xfrm>
        </p:spPr>
        <p:txBody>
          <a:bodyPr>
            <a:normAutofit/>
          </a:bodyPr>
          <a:lstStyle/>
          <a:p>
            <a:pPr algn="ctr"/>
            <a:r>
              <a:rPr lang="en-US" sz="4400" b="1" dirty="0" smtClean="0"/>
              <a:t>Verbal irony</a:t>
            </a:r>
            <a:endParaRPr lang="en-US" sz="4400" b="1" dirty="0"/>
          </a:p>
        </p:txBody>
      </p:sp>
      <p:sp>
        <p:nvSpPr>
          <p:cNvPr id="3" name="Content Placeholder 2"/>
          <p:cNvSpPr>
            <a:spLocks noGrp="1"/>
          </p:cNvSpPr>
          <p:nvPr>
            <p:ph idx="1"/>
          </p:nvPr>
        </p:nvSpPr>
        <p:spPr>
          <a:xfrm>
            <a:off x="609600" y="1540043"/>
            <a:ext cx="10895012" cy="4371180"/>
          </a:xfrm>
        </p:spPr>
        <p:txBody>
          <a:bodyPr>
            <a:normAutofit fontScale="85000" lnSpcReduction="20000"/>
          </a:bodyPr>
          <a:lstStyle/>
          <a:p>
            <a:r>
              <a:rPr lang="en-US" sz="3600" dirty="0" smtClean="0">
                <a:latin typeface="Arial Rounded MT Bold" panose="020F0704030504030204" pitchFamily="34" charset="0"/>
              </a:rPr>
              <a:t>Verbal irony when a speaker speaks something contradictory to what he intends. A statement with an underlying meaning.</a:t>
            </a:r>
          </a:p>
          <a:p>
            <a:r>
              <a:rPr lang="en-US" sz="3600" dirty="0" smtClean="0">
                <a:latin typeface="Arial Rounded MT Bold" panose="020F0704030504030204" pitchFamily="34" charset="0"/>
              </a:rPr>
              <a:t>Also known as Sarcasm, Mockery</a:t>
            </a:r>
          </a:p>
          <a:p>
            <a:pPr lvl="1"/>
            <a:r>
              <a:rPr lang="en-US" sz="3200" dirty="0" smtClean="0">
                <a:latin typeface="Arial Rounded MT Bold" panose="020F0704030504030204" pitchFamily="34" charset="0"/>
              </a:rPr>
              <a:t>Examples:</a:t>
            </a:r>
          </a:p>
          <a:p>
            <a:pPr lvl="2"/>
            <a:r>
              <a:rPr lang="en-US" sz="3000" dirty="0" smtClean="0">
                <a:latin typeface="Arial Rounded MT Bold" panose="020F0704030504030204" pitchFamily="34" charset="0"/>
              </a:rPr>
              <a:t>Looking at her son’s messy room, Mom says, “Wow, you could win an award for cleanliness!”</a:t>
            </a:r>
          </a:p>
          <a:p>
            <a:pPr lvl="2"/>
            <a:r>
              <a:rPr lang="en-US" sz="3000" dirty="0" smtClean="0">
                <a:latin typeface="Arial Rounded MT Bold" panose="020F0704030504030204" pitchFamily="34" charset="0"/>
              </a:rPr>
              <a:t>On the way to school, the school bus gets a flat tire and the </a:t>
            </a:r>
            <a:r>
              <a:rPr lang="en-US" sz="3000" smtClean="0">
                <a:latin typeface="Arial Rounded MT Bold" panose="020F0704030504030204" pitchFamily="34" charset="0"/>
              </a:rPr>
              <a:t>bus driver </a:t>
            </a:r>
            <a:r>
              <a:rPr lang="en-US" sz="3000" dirty="0" smtClean="0">
                <a:latin typeface="Arial Rounded MT Bold" panose="020F0704030504030204" pitchFamily="34" charset="0"/>
              </a:rPr>
              <a:t>says, “Excellent! This day couldn’t start off any better!”</a:t>
            </a:r>
          </a:p>
        </p:txBody>
      </p:sp>
    </p:spTree>
    <p:extLst>
      <p:ext uri="{BB962C8B-B14F-4D97-AF65-F5344CB8AC3E}">
        <p14:creationId xmlns:p14="http://schemas.microsoft.com/office/powerpoint/2010/main" val="3357254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179" y="624110"/>
            <a:ext cx="11055433" cy="1280890"/>
          </a:xfrm>
        </p:spPr>
        <p:txBody>
          <a:bodyPr>
            <a:normAutofit/>
          </a:bodyPr>
          <a:lstStyle/>
          <a:p>
            <a:pPr algn="ctr"/>
            <a:r>
              <a:rPr lang="en-US" sz="4000" b="1" dirty="0" smtClean="0"/>
              <a:t>Dramatic Irony</a:t>
            </a:r>
            <a:endParaRPr lang="en-US" sz="4000" b="1" dirty="0"/>
          </a:p>
        </p:txBody>
      </p:sp>
      <p:sp>
        <p:nvSpPr>
          <p:cNvPr id="3" name="Content Placeholder 2"/>
          <p:cNvSpPr>
            <a:spLocks noGrp="1"/>
          </p:cNvSpPr>
          <p:nvPr>
            <p:ph idx="1"/>
          </p:nvPr>
        </p:nvSpPr>
        <p:spPr>
          <a:xfrm>
            <a:off x="256674" y="2294020"/>
            <a:ext cx="11247938" cy="3617201"/>
          </a:xfrm>
        </p:spPr>
        <p:txBody>
          <a:bodyPr/>
          <a:lstStyle/>
          <a:p>
            <a:r>
              <a:rPr lang="en-US" sz="3600" dirty="0" smtClean="0">
                <a:latin typeface="Arial Rounded MT Bold" panose="020F0704030504030204" pitchFamily="34" charset="0"/>
              </a:rPr>
              <a:t>Dramatic irony is when the reader or audience knows something that the character does not.</a:t>
            </a:r>
          </a:p>
          <a:p>
            <a:pPr lvl="1"/>
            <a:r>
              <a:rPr lang="en-US" sz="3200" dirty="0" smtClean="0">
                <a:latin typeface="Arial Rounded MT Bold" panose="020F0704030504030204" pitchFamily="34" charset="0"/>
              </a:rPr>
              <a:t>Examples:</a:t>
            </a:r>
          </a:p>
          <a:p>
            <a:pPr lvl="2"/>
            <a:r>
              <a:rPr lang="en-US" sz="2800" dirty="0" smtClean="0">
                <a:latin typeface="Arial Rounded MT Bold" panose="020F0704030504030204" pitchFamily="34" charset="0"/>
              </a:rPr>
              <a:t>In a scary movie, the character walks into a house and the audience knows the killer is in the house</a:t>
            </a:r>
          </a:p>
          <a:p>
            <a:pPr lvl="2"/>
            <a:r>
              <a:rPr lang="en-US" sz="2800" dirty="0" smtClean="0">
                <a:latin typeface="Arial Rounded MT Bold" panose="020F0704030504030204" pitchFamily="34" charset="0"/>
              </a:rPr>
              <a:t>In Toy Story, Buzz thinks he is a real space ranger.</a:t>
            </a:r>
          </a:p>
          <a:p>
            <a:pPr lvl="2"/>
            <a:endParaRPr lang="en-US" dirty="0"/>
          </a:p>
        </p:txBody>
      </p:sp>
    </p:spTree>
    <p:extLst>
      <p:ext uri="{BB962C8B-B14F-4D97-AF65-F5344CB8AC3E}">
        <p14:creationId xmlns:p14="http://schemas.microsoft.com/office/powerpoint/2010/main" val="232007539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11994DF49FEA438BC83055CCF496B8" ma:contentTypeVersion="12" ma:contentTypeDescription="Create a new document." ma:contentTypeScope="" ma:versionID="d8aed855d3c7f9065582c57d6902bd45">
  <xsd:schema xmlns:xsd="http://www.w3.org/2001/XMLSchema" xmlns:xs="http://www.w3.org/2001/XMLSchema" xmlns:p="http://schemas.microsoft.com/office/2006/metadata/properties" xmlns:ns3="f82d7913-ebb7-41f3-bf8c-66b7be8b7cf6" xmlns:ns4="aad390f2-f084-4738-8e2e-a53d3cc41bd5" targetNamespace="http://schemas.microsoft.com/office/2006/metadata/properties" ma:root="true" ma:fieldsID="643857d8f0f1bbaee22f3ed9bd690606" ns3:_="" ns4:_="">
    <xsd:import namespace="f82d7913-ebb7-41f3-bf8c-66b7be8b7cf6"/>
    <xsd:import namespace="aad390f2-f084-4738-8e2e-a53d3cc41bd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2d7913-ebb7-41f3-bf8c-66b7be8b7cf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d390f2-f084-4738-8e2e-a53d3cc41bd5"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71CF7CC-3FC3-4A6D-89B0-DA81CD84BD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2d7913-ebb7-41f3-bf8c-66b7be8b7cf6"/>
    <ds:schemaRef ds:uri="aad390f2-f084-4738-8e2e-a53d3cc41b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834C60-A19A-404E-9FD1-51CB97021B92}">
  <ds:schemaRefs>
    <ds:schemaRef ds:uri="http://schemas.microsoft.com/sharepoint/v3/contenttype/forms"/>
  </ds:schemaRefs>
</ds:datastoreItem>
</file>

<file path=customXml/itemProps3.xml><?xml version="1.0" encoding="utf-8"?>
<ds:datastoreItem xmlns:ds="http://schemas.openxmlformats.org/officeDocument/2006/customXml" ds:itemID="{430F9830-2BA7-45BD-BBEB-8F78E00D98E5}">
  <ds:schemaRefs>
    <ds:schemaRef ds:uri="aad390f2-f084-4738-8e2e-a53d3cc41bd5"/>
    <ds:schemaRef ds:uri="f82d7913-ebb7-41f3-bf8c-66b7be8b7cf6"/>
    <ds:schemaRef ds:uri="http://schemas.microsoft.com/office/2006/documentManagement/types"/>
    <ds:schemaRef ds:uri="http://purl.org/dc/terms/"/>
    <ds:schemaRef ds:uri="http://www.w3.org/XML/1998/namespace"/>
    <ds:schemaRef ds:uri="http://purl.org/dc/dcmitype/"/>
    <ds:schemaRef ds:uri="http://schemas.openxmlformats.org/package/2006/metadata/core-properties"/>
    <ds:schemaRef ds:uri="http://purl.org/dc/elements/1.1/"/>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Wisp</Template>
  <TotalTime>6190</TotalTime>
  <Words>302</Words>
  <Application>Microsoft Office PowerPoint</Application>
  <PresentationFormat>Widescreen</PresentationFormat>
  <Paragraphs>39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Rounded MT Bold</vt:lpstr>
      <vt:lpstr>Century Gothic</vt:lpstr>
      <vt:lpstr>Wingdings 3</vt:lpstr>
      <vt:lpstr>Wisp</vt:lpstr>
      <vt:lpstr>Symbols and Irony in Literature</vt:lpstr>
      <vt:lpstr>What is a Symbolism</vt:lpstr>
      <vt:lpstr>Functions of Symbolism</vt:lpstr>
      <vt:lpstr> </vt:lpstr>
      <vt:lpstr>What are these symbols of?</vt:lpstr>
      <vt:lpstr>Irony </vt:lpstr>
      <vt:lpstr>Situational Irony</vt:lpstr>
      <vt:lpstr>Verbal irony</vt:lpstr>
      <vt:lpstr>Dramatic Irony</vt:lpstr>
    </vt:vector>
  </TitlesOfParts>
  <Company>hcboe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Symbols and Irony in Literature</dc:title>
  <dc:creator>HAMPTON, KELSEA</dc:creator>
  <cp:lastModifiedBy>Rawlins, Trinidy</cp:lastModifiedBy>
  <cp:revision>15</cp:revision>
  <cp:lastPrinted>2016-08-24T14:12:58Z</cp:lastPrinted>
  <dcterms:created xsi:type="dcterms:W3CDTF">2016-08-22T19:07:32Z</dcterms:created>
  <dcterms:modified xsi:type="dcterms:W3CDTF">2019-09-03T11:38:47Z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0x0101005011994DF49FEA438BC83055CCF496B8</vt:lpwstr>
  </property>
</Properties>
</file>