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24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53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76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43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07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49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17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64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2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42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05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75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devices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English</a:t>
            </a:r>
          </a:p>
        </p:txBody>
      </p:sp>
    </p:spTree>
    <p:extLst>
      <p:ext uri="{BB962C8B-B14F-4D97-AF65-F5344CB8AC3E}">
        <p14:creationId xmlns:p14="http://schemas.microsoft.com/office/powerpoint/2010/main" val="66090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2178"/>
          </a:xfrm>
        </p:spPr>
        <p:txBody>
          <a:bodyPr/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0184"/>
            <a:ext cx="9601200" cy="4545676"/>
          </a:xfrm>
        </p:spPr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Descriptive words and phrases that recreate sensory experiences for the reader.  Imagery usually appeals to the five senses-- sight, hearing, smell, taste, and touch—to help the reader imagine exactly what is being described.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  <a:defRPr/>
            </a:pPr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 </a:t>
            </a:r>
          </a:p>
          <a:p>
            <a:pPr>
              <a:buNone/>
              <a:defRPr/>
            </a:pPr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Walls </a:t>
            </a: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thick vegetation rose up on all sides and arched overhead in a lacy canopy that filtered the light to a soft shade.  It had just rained; the air was hot and steamy.  I felt enclosed in a semitropical terrarium, sealed off from a world that suddenly seemed a thousand miles away.”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From </a:t>
            </a:r>
            <a:r>
              <a:rPr lang="en-US" sz="2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Midnight in the Garden of Good and Evil</a:t>
            </a:r>
          </a:p>
          <a:p>
            <a:pPr marL="0" indent="0">
              <a:buNone/>
              <a:defRPr/>
            </a:pPr>
            <a:r>
              <a:rPr lang="en-US" sz="2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by </a:t>
            </a: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Berendt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5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69175"/>
          </a:xfrm>
        </p:spPr>
        <p:txBody>
          <a:bodyPr>
            <a:normAutofit/>
          </a:bodyPr>
          <a:lstStyle/>
          <a:p>
            <a:r>
              <a:rPr lang="en-US" dirty="0" smtClean="0"/>
              <a:t>Metaphor vs. Simile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2370" y="1803391"/>
            <a:ext cx="9601200" cy="4628804"/>
          </a:xfrm>
        </p:spPr>
        <p:txBody>
          <a:bodyPr>
            <a:normAutofit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sz="2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metaphor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comparison of two </a:t>
            </a:r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unlike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things without the use of signal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imile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comparison of two </a:t>
            </a:r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unlike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things using the words like, as, or resembles.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Examples:  </a:t>
            </a:r>
          </a:p>
          <a:p>
            <a:r>
              <a:rPr lang="en-US" alt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paintbrush was a magic wand in </a:t>
            </a:r>
            <a:r>
              <a:rPr lang="en-US" alt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US" alt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</a:t>
            </a:r>
            <a:r>
              <a:rPr lang="en-US" alt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dad is like a child when he is at the beach.</a:t>
            </a:r>
            <a:endParaRPr lang="en-US" altLang="en-US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50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654" y="1853754"/>
            <a:ext cx="9601200" cy="40732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A figure of speech in which human qualities are given to inanimate objects or nonhuman beings.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Examples: 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The wind whistled through the trees. 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The daffodils were dancing in the breeze.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(Both of these are also examples of </a:t>
            </a:r>
            <a:r>
              <a:rPr lang="en-US" sz="3200" b="1" dirty="0" smtClean="0">
                <a:solidFill>
                  <a:srgbClr val="7030A0"/>
                </a:solidFill>
              </a:rPr>
              <a:t>alliteration</a:t>
            </a:r>
            <a:r>
              <a:rPr lang="en-US" sz="3200" dirty="0" smtClean="0">
                <a:solidFill>
                  <a:srgbClr val="7030A0"/>
                </a:solidFill>
              </a:rPr>
              <a:t>.)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Hyperbole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8030" y="1915064"/>
            <a:ext cx="9601200" cy="40732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A figure of speech using extreme exaggeration or overstatement to create humor or emphasis.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Examples: 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I am so hungry I could eat a horse.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I have a million things to do today.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My English teacher is older than the dinosaurs.</a:t>
            </a:r>
          </a:p>
        </p:txBody>
      </p:sp>
    </p:spTree>
    <p:extLst>
      <p:ext uri="{BB962C8B-B14F-4D97-AF65-F5344CB8AC3E}">
        <p14:creationId xmlns:p14="http://schemas.microsoft.com/office/powerpoint/2010/main" val="136148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18730" y="193800"/>
            <a:ext cx="553411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4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97615" y="969602"/>
            <a:ext cx="4706998" cy="4716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500" dirty="0">
              <a:latin typeface="Arial Rounded MT Bold" panose="020F07040305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Situational Irony</a:t>
            </a:r>
            <a:br>
              <a:rPr lang="en-US" b="1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79626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An outcome that turns out to be very different from what was expected, the difference between what is expected to happened and what actually does.</a:t>
            </a:r>
          </a:p>
          <a:p>
            <a:pPr lvl="1"/>
            <a:r>
              <a:rPr lang="en-US" sz="3200" dirty="0">
                <a:solidFill>
                  <a:srgbClr val="7030A0"/>
                </a:solidFill>
              </a:rPr>
              <a:t>Example: </a:t>
            </a:r>
          </a:p>
          <a:p>
            <a:pPr lvl="2"/>
            <a:r>
              <a:rPr lang="en-US" sz="3200" dirty="0">
                <a:solidFill>
                  <a:srgbClr val="7030A0"/>
                </a:solidFill>
              </a:rPr>
              <a:t>The fire station burns down</a:t>
            </a:r>
          </a:p>
          <a:p>
            <a:pPr lvl="2"/>
            <a:r>
              <a:rPr lang="en-US" sz="3200" dirty="0">
                <a:solidFill>
                  <a:srgbClr val="7030A0"/>
                </a:solidFill>
              </a:rPr>
              <a:t>A pilot that has a fear of flying </a:t>
            </a:r>
          </a:p>
          <a:p>
            <a:pPr lvl="2"/>
            <a:r>
              <a:rPr lang="en-US" sz="3200" dirty="0">
                <a:solidFill>
                  <a:srgbClr val="7030A0"/>
                </a:solidFill>
              </a:rPr>
              <a:t>A police station gets robbed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0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Plot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791451"/>
            <a:ext cx="9603275" cy="2478630"/>
          </a:xfrm>
        </p:spPr>
        <p:txBody>
          <a:bodyPr/>
          <a:lstStyle/>
          <a:p>
            <a:r>
              <a:rPr lang="en-US" dirty="0" smtClean="0"/>
              <a:t>Exposition- </a:t>
            </a:r>
            <a:r>
              <a:rPr lang="en-US" dirty="0"/>
              <a:t>The background information, setting, and the introduction to the conflicts.</a:t>
            </a:r>
            <a:endParaRPr lang="en-US" dirty="0" smtClean="0"/>
          </a:p>
          <a:p>
            <a:r>
              <a:rPr lang="en-US" dirty="0" smtClean="0"/>
              <a:t>Rising Action- </a:t>
            </a:r>
            <a:r>
              <a:rPr lang="en-US" dirty="0"/>
              <a:t>The buildup of complications and foreshadowing future events</a:t>
            </a:r>
            <a:endParaRPr lang="en-US" dirty="0" smtClean="0"/>
          </a:p>
          <a:p>
            <a:r>
              <a:rPr lang="en-US" dirty="0" smtClean="0"/>
              <a:t>Climax- </a:t>
            </a:r>
            <a:r>
              <a:rPr lang="en-US" dirty="0"/>
              <a:t>The moment at which the crisis reaches its point of greatest intensity</a:t>
            </a:r>
            <a:r>
              <a:rPr lang="en-US" dirty="0" smtClean="0"/>
              <a:t>.</a:t>
            </a:r>
          </a:p>
          <a:p>
            <a:r>
              <a:rPr lang="en-US" dirty="0"/>
              <a:t>Falling Action-the sequence of events that follow the </a:t>
            </a:r>
            <a:r>
              <a:rPr lang="en-US" dirty="0" smtClean="0"/>
              <a:t>climax. </a:t>
            </a:r>
          </a:p>
          <a:p>
            <a:r>
              <a:rPr lang="en-US" dirty="0" smtClean="0"/>
              <a:t>Resolution- </a:t>
            </a:r>
            <a:r>
              <a:rPr lang="en-US" dirty="0"/>
              <a:t>The final solution or outcome of a story. 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The Ear's Mi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691" y="4035064"/>
            <a:ext cx="4097547" cy="208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3123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1101</TotalTime>
  <Words>370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Gill Sans MT</vt:lpstr>
      <vt:lpstr>Wingdings 3</vt:lpstr>
      <vt:lpstr>Gallery</vt:lpstr>
      <vt:lpstr>Literary devices</vt:lpstr>
      <vt:lpstr>Imagery</vt:lpstr>
      <vt:lpstr>Metaphor vs. Simile</vt:lpstr>
      <vt:lpstr>Personification</vt:lpstr>
      <vt:lpstr>Hyperbole</vt:lpstr>
      <vt:lpstr>Situational Irony </vt:lpstr>
      <vt:lpstr>Elements of Plot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Figurative Language</dc:title>
  <dc:creator>STONE, NICOLE</dc:creator>
  <cp:lastModifiedBy>RAWLINS, TRINIDY</cp:lastModifiedBy>
  <cp:revision>20</cp:revision>
  <dcterms:created xsi:type="dcterms:W3CDTF">2017-08-18T19:46:57Z</dcterms:created>
  <dcterms:modified xsi:type="dcterms:W3CDTF">2018-08-27T15:11:40Z</dcterms:modified>
</cp:coreProperties>
</file>