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handoutMasterIdLst>
    <p:handoutMasterId r:id="rId11"/>
  </p:handoutMasterIdLst>
  <p:sldIdLst>
    <p:sldId id="256" r:id="rId5"/>
    <p:sldId id="257" r:id="rId6"/>
    <p:sldId id="264" r:id="rId7"/>
    <p:sldId id="265" r:id="rId8"/>
    <p:sldId id="266" r:id="rId9"/>
    <p:sldId id="267"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74F40E9-8DEE-4C18-BCFD-308C4A976AB9}" type="datetimeFigureOut">
              <a:rPr lang="en-US" smtClean="0"/>
              <a:t>8/20/2019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F28D1A1-DCEB-4C16-8066-68BCD5880F3D}" type="slidenum">
              <a:rPr lang="en-US" smtClean="0"/>
              <a:t>‹#›</a:t>
            </a:fld>
            <a:endParaRPr lang="en-US" dirty="0"/>
          </a:p>
        </p:txBody>
      </p:sp>
    </p:spTree>
    <p:extLst>
      <p:ext uri="{BB962C8B-B14F-4D97-AF65-F5344CB8AC3E}">
        <p14:creationId xmlns:p14="http://schemas.microsoft.com/office/powerpoint/2010/main" val="17558882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42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635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249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840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943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91792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373094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068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92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89428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8/20/2019</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229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8/20/2019</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15689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458974"/>
            <a:ext cx="9143999" cy="1906073"/>
          </a:xfrm>
        </p:spPr>
        <p:txBody>
          <a:bodyPr>
            <a:normAutofit fontScale="90000"/>
          </a:bodyPr>
          <a:lstStyle/>
          <a:p>
            <a:pPr algn="ctr"/>
            <a:r>
              <a:rPr lang="en-US" dirty="0" smtClean="0"/>
              <a:t>Literary Devices:</a:t>
            </a:r>
            <a:br>
              <a:rPr lang="en-US" dirty="0" smtClean="0"/>
            </a:br>
            <a:r>
              <a:rPr lang="en-US" dirty="0" smtClean="0"/>
              <a:t>“The Gettysburg Address”</a:t>
            </a:r>
            <a:endParaRPr lang="en-US" dirty="0"/>
          </a:p>
        </p:txBody>
      </p:sp>
    </p:spTree>
    <p:extLst>
      <p:ext uri="{BB962C8B-B14F-4D97-AF65-F5344CB8AC3E}">
        <p14:creationId xmlns:p14="http://schemas.microsoft.com/office/powerpoint/2010/main" val="701952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27731"/>
            <a:ext cx="9143999" cy="786926"/>
          </a:xfrm>
        </p:spPr>
        <p:txBody>
          <a:bodyPr/>
          <a:lstStyle/>
          <a:p>
            <a:pPr algn="ctr"/>
            <a:r>
              <a:rPr lang="en-US" dirty="0"/>
              <a:t>Allusion </a:t>
            </a:r>
          </a:p>
        </p:txBody>
      </p:sp>
      <p:sp>
        <p:nvSpPr>
          <p:cNvPr id="3" name="Content Placeholder 2"/>
          <p:cNvSpPr>
            <a:spLocks noGrp="1"/>
          </p:cNvSpPr>
          <p:nvPr>
            <p:ph idx="1"/>
          </p:nvPr>
        </p:nvSpPr>
        <p:spPr>
          <a:xfrm>
            <a:off x="1" y="1880559"/>
            <a:ext cx="9143999" cy="3584786"/>
          </a:xfrm>
        </p:spPr>
        <p:txBody>
          <a:bodyPr>
            <a:noAutofit/>
          </a:bodyPr>
          <a:lstStyle/>
          <a:p>
            <a:r>
              <a:rPr lang="en-US" sz="2100" dirty="0"/>
              <a:t>An </a:t>
            </a:r>
            <a:r>
              <a:rPr lang="en-US" sz="2100" b="1" dirty="0"/>
              <a:t>allusion</a:t>
            </a:r>
            <a:r>
              <a:rPr lang="en-US" sz="2100" dirty="0"/>
              <a:t> is a brief and indirect reference to a person, place, thing or idea of historical, cultural, literary or political significance. </a:t>
            </a:r>
          </a:p>
          <a:p>
            <a:endParaRPr lang="en-US" sz="2100" dirty="0" smtClean="0"/>
          </a:p>
          <a:p>
            <a:r>
              <a:rPr lang="en-US" sz="2100" dirty="0" smtClean="0"/>
              <a:t>Examples</a:t>
            </a:r>
            <a:r>
              <a:rPr lang="en-US" sz="2100" dirty="0"/>
              <a:t>:</a:t>
            </a:r>
          </a:p>
          <a:p>
            <a:pPr lvl="1"/>
            <a:r>
              <a:rPr lang="en-US" sz="2000" dirty="0"/>
              <a:t>Don’t be a </a:t>
            </a:r>
            <a:r>
              <a:rPr lang="en-US" sz="2000" dirty="0" smtClean="0"/>
              <a:t>Scrooge.</a:t>
            </a:r>
          </a:p>
          <a:p>
            <a:pPr lvl="1"/>
            <a:r>
              <a:rPr lang="en-US" sz="2000" dirty="0" smtClean="0"/>
              <a:t>He’s </a:t>
            </a:r>
            <a:r>
              <a:rPr lang="en-US" sz="2000" dirty="0"/>
              <a:t>a real Romeo with the ladies. </a:t>
            </a:r>
            <a:endParaRPr lang="en-US" sz="2000" dirty="0" smtClean="0"/>
          </a:p>
          <a:p>
            <a:pPr lvl="1"/>
            <a:r>
              <a:rPr lang="en-US" sz="2000" dirty="0" smtClean="0"/>
              <a:t>Chocolate is my Achilles heel. </a:t>
            </a:r>
            <a:endParaRPr lang="en-US" sz="2000" dirty="0"/>
          </a:p>
        </p:txBody>
      </p:sp>
    </p:spTree>
    <p:extLst>
      <p:ext uri="{BB962C8B-B14F-4D97-AF65-F5344CB8AC3E}">
        <p14:creationId xmlns:p14="http://schemas.microsoft.com/office/powerpoint/2010/main" val="264977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95378"/>
            <a:ext cx="9143999" cy="786926"/>
          </a:xfrm>
        </p:spPr>
        <p:txBody>
          <a:bodyPr/>
          <a:lstStyle/>
          <a:p>
            <a:pPr algn="ctr"/>
            <a:r>
              <a:rPr lang="en-US" dirty="0" smtClean="0"/>
              <a:t>Parallel structure</a:t>
            </a:r>
            <a:endParaRPr lang="en-US" dirty="0"/>
          </a:p>
        </p:txBody>
      </p:sp>
      <p:sp>
        <p:nvSpPr>
          <p:cNvPr id="3" name="Content Placeholder 2"/>
          <p:cNvSpPr>
            <a:spLocks noGrp="1"/>
          </p:cNvSpPr>
          <p:nvPr>
            <p:ph idx="1"/>
          </p:nvPr>
        </p:nvSpPr>
        <p:spPr>
          <a:xfrm>
            <a:off x="1" y="1786198"/>
            <a:ext cx="9143999" cy="3480747"/>
          </a:xfrm>
        </p:spPr>
        <p:txBody>
          <a:bodyPr>
            <a:normAutofit/>
          </a:bodyPr>
          <a:lstStyle/>
          <a:p>
            <a:r>
              <a:rPr lang="en-US" altLang="en-US" sz="2700" u="sng" dirty="0"/>
              <a:t>Parallelism</a:t>
            </a:r>
            <a:r>
              <a:rPr lang="en-US" altLang="en-US" sz="2700" dirty="0"/>
              <a:t> in writing means that similar parts in a sentence  </a:t>
            </a:r>
            <a:r>
              <a:rPr lang="en-US" altLang="en-US" sz="2700" dirty="0" smtClean="0"/>
              <a:t>  (</a:t>
            </a:r>
            <a:r>
              <a:rPr lang="en-US" altLang="en-US" sz="2700" dirty="0"/>
              <a:t>2 or more) must have the same structure</a:t>
            </a:r>
            <a:r>
              <a:rPr lang="en-US" altLang="en-US" sz="2700" dirty="0" smtClean="0"/>
              <a:t>.</a:t>
            </a:r>
          </a:p>
          <a:p>
            <a:endParaRPr lang="en-US" altLang="en-US" sz="2700" dirty="0"/>
          </a:p>
          <a:p>
            <a:pPr lvl="1"/>
            <a:r>
              <a:rPr lang="en-US" altLang="en-US" sz="2700" dirty="0"/>
              <a:t>Their parts are comparable and balanced.	</a:t>
            </a:r>
          </a:p>
          <a:p>
            <a:pPr lvl="1"/>
            <a:r>
              <a:rPr lang="en-US" altLang="en-US" sz="2700" dirty="0"/>
              <a:t>Allows writing to flow smoothly and helps avoid misunderstandings.</a:t>
            </a:r>
          </a:p>
        </p:txBody>
      </p:sp>
    </p:spTree>
    <p:extLst>
      <p:ext uri="{BB962C8B-B14F-4D97-AF65-F5344CB8AC3E}">
        <p14:creationId xmlns:p14="http://schemas.microsoft.com/office/powerpoint/2010/main" val="3825939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69498"/>
            <a:ext cx="9143999" cy="786926"/>
          </a:xfrm>
        </p:spPr>
        <p:txBody>
          <a:bodyPr/>
          <a:lstStyle/>
          <a:p>
            <a:pPr algn="ctr"/>
            <a:r>
              <a:rPr lang="en-US" dirty="0" smtClean="0"/>
              <a:t>Parallel structure</a:t>
            </a:r>
            <a:endParaRPr lang="en-US" dirty="0"/>
          </a:p>
        </p:txBody>
      </p:sp>
      <p:sp>
        <p:nvSpPr>
          <p:cNvPr id="3" name="Content Placeholder 2"/>
          <p:cNvSpPr>
            <a:spLocks noGrp="1"/>
          </p:cNvSpPr>
          <p:nvPr>
            <p:ph idx="1"/>
          </p:nvPr>
        </p:nvSpPr>
        <p:spPr>
          <a:xfrm>
            <a:off x="0" y="1956424"/>
            <a:ext cx="9143999" cy="4496134"/>
          </a:xfrm>
        </p:spPr>
        <p:txBody>
          <a:bodyPr>
            <a:normAutofit/>
          </a:bodyPr>
          <a:lstStyle/>
          <a:p>
            <a:pPr lvl="1">
              <a:lnSpc>
                <a:spcPct val="90000"/>
              </a:lnSpc>
            </a:pPr>
            <a:r>
              <a:rPr lang="en-US" altLang="en-US" sz="2200" dirty="0" smtClean="0"/>
              <a:t>Put </a:t>
            </a:r>
            <a:r>
              <a:rPr lang="en-US" altLang="en-US" sz="2200" dirty="0"/>
              <a:t>nouns with </a:t>
            </a:r>
            <a:r>
              <a:rPr lang="en-US" altLang="en-US" sz="2200" dirty="0" smtClean="0"/>
              <a:t>nouns</a:t>
            </a:r>
          </a:p>
          <a:p>
            <a:pPr lvl="2">
              <a:lnSpc>
                <a:spcPct val="90000"/>
              </a:lnSpc>
            </a:pPr>
            <a:r>
              <a:rPr lang="en-US" altLang="en-US" sz="2200" dirty="0" smtClean="0"/>
              <a:t>Faulty </a:t>
            </a:r>
            <a:r>
              <a:rPr lang="en-US" altLang="en-US" sz="2200" dirty="0"/>
              <a:t>(F): I enjoy basketball more than playing video games.</a:t>
            </a:r>
          </a:p>
          <a:p>
            <a:pPr lvl="2">
              <a:lnSpc>
                <a:spcPct val="90000"/>
              </a:lnSpc>
            </a:pPr>
            <a:r>
              <a:rPr lang="en-US" altLang="en-US" sz="2200" dirty="0"/>
              <a:t>Correct (C): I enjoy basketball more than video games</a:t>
            </a:r>
            <a:r>
              <a:rPr lang="en-US" altLang="en-US" sz="2200" dirty="0" smtClean="0"/>
              <a:t>.</a:t>
            </a:r>
          </a:p>
          <a:p>
            <a:pPr lvl="2">
              <a:lnSpc>
                <a:spcPct val="90000"/>
              </a:lnSpc>
            </a:pPr>
            <a:endParaRPr lang="en-US" altLang="en-US" sz="2200" dirty="0"/>
          </a:p>
          <a:p>
            <a:pPr lvl="1">
              <a:lnSpc>
                <a:spcPct val="90000"/>
              </a:lnSpc>
            </a:pPr>
            <a:r>
              <a:rPr lang="en-US" altLang="en-US" sz="2200" dirty="0"/>
              <a:t>Put verbs with verbs (and use same tense)</a:t>
            </a:r>
          </a:p>
          <a:p>
            <a:pPr lvl="2">
              <a:lnSpc>
                <a:spcPct val="90000"/>
              </a:lnSpc>
            </a:pPr>
            <a:r>
              <a:rPr lang="en-US" altLang="en-US" sz="2200" dirty="0"/>
              <a:t>F: On our anniversary, we ate, danced, and were singing.</a:t>
            </a:r>
          </a:p>
          <a:p>
            <a:pPr lvl="2">
              <a:lnSpc>
                <a:spcPct val="90000"/>
              </a:lnSpc>
            </a:pPr>
            <a:r>
              <a:rPr lang="en-US" altLang="en-US" sz="2200" dirty="0"/>
              <a:t>C: On our anniversary, we ate, danced, and sang</a:t>
            </a:r>
            <a:r>
              <a:rPr lang="en-US" altLang="en-US" sz="2200" dirty="0" smtClean="0"/>
              <a:t>.</a:t>
            </a:r>
          </a:p>
          <a:p>
            <a:pPr lvl="2">
              <a:lnSpc>
                <a:spcPct val="90000"/>
              </a:lnSpc>
            </a:pPr>
            <a:endParaRPr lang="en-US" altLang="en-US" sz="2200" dirty="0"/>
          </a:p>
          <a:p>
            <a:pPr lvl="1">
              <a:lnSpc>
                <a:spcPct val="90000"/>
              </a:lnSpc>
            </a:pPr>
            <a:r>
              <a:rPr lang="en-US" altLang="en-US" sz="2200" dirty="0"/>
              <a:t>Put adjectives with adjectives</a:t>
            </a:r>
          </a:p>
          <a:p>
            <a:pPr lvl="2">
              <a:lnSpc>
                <a:spcPct val="90000"/>
              </a:lnSpc>
            </a:pPr>
            <a:r>
              <a:rPr lang="en-US" altLang="en-US" sz="2200" dirty="0"/>
              <a:t>F: My history class was both interesting and a challenge.</a:t>
            </a:r>
          </a:p>
          <a:p>
            <a:pPr lvl="2">
              <a:lnSpc>
                <a:spcPct val="90000"/>
              </a:lnSpc>
            </a:pPr>
            <a:r>
              <a:rPr lang="en-US" altLang="en-US" sz="2200" dirty="0"/>
              <a:t>C: My history class was both interesting and challenging</a:t>
            </a:r>
            <a:r>
              <a:rPr lang="en-US" altLang="en-US" sz="2200" dirty="0" smtClean="0"/>
              <a:t>.</a:t>
            </a:r>
            <a:endParaRPr lang="en-US" altLang="en-US" sz="2200" dirty="0"/>
          </a:p>
        </p:txBody>
      </p:sp>
    </p:spTree>
    <p:extLst>
      <p:ext uri="{BB962C8B-B14F-4D97-AF65-F5344CB8AC3E}">
        <p14:creationId xmlns:p14="http://schemas.microsoft.com/office/powerpoint/2010/main" val="2218186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4039"/>
            <a:ext cx="9144000" cy="579813"/>
          </a:xfrm>
        </p:spPr>
        <p:txBody>
          <a:bodyPr>
            <a:normAutofit/>
          </a:bodyPr>
          <a:lstStyle/>
          <a:p>
            <a:pPr algn="ctr"/>
            <a:r>
              <a:rPr lang="en-US" dirty="0" smtClean="0"/>
              <a:t>Anaphora</a:t>
            </a:r>
            <a:endParaRPr lang="en-US" dirty="0"/>
          </a:p>
        </p:txBody>
      </p:sp>
      <p:sp>
        <p:nvSpPr>
          <p:cNvPr id="3" name="Content Placeholder 2"/>
          <p:cNvSpPr>
            <a:spLocks noGrp="1"/>
          </p:cNvSpPr>
          <p:nvPr>
            <p:ph idx="1"/>
          </p:nvPr>
        </p:nvSpPr>
        <p:spPr>
          <a:xfrm>
            <a:off x="-1" y="1972998"/>
            <a:ext cx="9144001" cy="4186262"/>
          </a:xfrm>
        </p:spPr>
        <p:txBody>
          <a:bodyPr>
            <a:normAutofit fontScale="70000" lnSpcReduction="20000"/>
          </a:bodyPr>
          <a:lstStyle/>
          <a:p>
            <a:r>
              <a:rPr lang="en-US" sz="2600" dirty="0"/>
              <a:t>In writing or speech, the deliberate repetition of the first part of the sentence in order to achieve an artistic </a:t>
            </a:r>
            <a:r>
              <a:rPr lang="en-US" sz="2600" dirty="0" smtClean="0"/>
              <a:t>effect.</a:t>
            </a:r>
            <a:endParaRPr lang="en-US" sz="2600" dirty="0"/>
          </a:p>
          <a:p>
            <a:r>
              <a:rPr lang="en-US" sz="2600" dirty="0" smtClean="0"/>
              <a:t>Examples: </a:t>
            </a:r>
          </a:p>
          <a:p>
            <a:r>
              <a:rPr lang="en-US" sz="2600" dirty="0"/>
              <a:t>“</a:t>
            </a:r>
            <a:r>
              <a:rPr lang="en-US" sz="2600" b="1" dirty="0"/>
              <a:t>My life </a:t>
            </a:r>
            <a:r>
              <a:rPr lang="en-US" sz="2600" dirty="0"/>
              <a:t>is my purpose. </a:t>
            </a:r>
            <a:r>
              <a:rPr lang="en-US" sz="2600" b="1" dirty="0"/>
              <a:t>My life </a:t>
            </a:r>
            <a:r>
              <a:rPr lang="en-US" sz="2600" dirty="0"/>
              <a:t>is my goal. </a:t>
            </a:r>
            <a:r>
              <a:rPr lang="en-US" sz="2600" b="1" dirty="0"/>
              <a:t>My life </a:t>
            </a:r>
            <a:r>
              <a:rPr lang="en-US" sz="2600" dirty="0"/>
              <a:t>is my inspiration</a:t>
            </a:r>
            <a:r>
              <a:rPr lang="en-US" sz="2600" dirty="0" smtClean="0"/>
              <a:t>.”</a:t>
            </a:r>
          </a:p>
          <a:p>
            <a:pPr marL="0" indent="0">
              <a:buNone/>
            </a:pPr>
            <a:endParaRPr lang="en-US" sz="2600" dirty="0"/>
          </a:p>
          <a:p>
            <a:r>
              <a:rPr lang="en-US" sz="2600" b="1" dirty="0" smtClean="0">
                <a:solidFill>
                  <a:srgbClr val="FF0000"/>
                </a:solidFill>
                <a:latin typeface="Arial" panose="020B0604020202020204" pitchFamily="34" charset="0"/>
              </a:rPr>
              <a:t>Now you underline the anaphora in the following quote:</a:t>
            </a:r>
            <a:endParaRPr lang="en-US" sz="2600" b="1" dirty="0">
              <a:solidFill>
                <a:srgbClr val="FF0000"/>
              </a:solidFill>
              <a:latin typeface="Arial" panose="020B0604020202020204" pitchFamily="34" charset="0"/>
            </a:endParaRPr>
          </a:p>
          <a:p>
            <a:r>
              <a:rPr lang="en-US" sz="2600" dirty="0">
                <a:solidFill>
                  <a:srgbClr val="333333"/>
                </a:solidFill>
                <a:latin typeface="Arial" panose="020B0604020202020204" pitchFamily="34" charset="0"/>
              </a:rPr>
              <a:t>We shall not flag or fail. We shall go on to the end. We shall fight in France, we shall fight on the seas and oceans, we shall fight with growing confidence and growing strength in the air, we shall defend our island, whatever the cost may be, we shall fight on the beaches, we shall fight on the landing grounds, we shall fight in the fields and in the streets, we shall fight in the hills. We shall never surrender</a:t>
            </a:r>
            <a:r>
              <a:rPr lang="en-US" sz="2600" dirty="0" smtClean="0">
                <a:solidFill>
                  <a:srgbClr val="333333"/>
                </a:solidFill>
                <a:latin typeface="Arial" panose="020B0604020202020204" pitchFamily="34" charset="0"/>
              </a:rPr>
              <a:t>.”                           Winston Churchill</a:t>
            </a:r>
            <a:endParaRPr lang="en-US" sz="2600" dirty="0">
              <a:solidFill>
                <a:srgbClr val="333333"/>
              </a:solidFill>
              <a:latin typeface="Arial" panose="020B0604020202020204" pitchFamily="34" charset="0"/>
            </a:endParaRPr>
          </a:p>
          <a:p>
            <a:endParaRPr lang="en-US" dirty="0"/>
          </a:p>
        </p:txBody>
      </p:sp>
    </p:spTree>
    <p:extLst>
      <p:ext uri="{BB962C8B-B14F-4D97-AF65-F5344CB8AC3E}">
        <p14:creationId xmlns:p14="http://schemas.microsoft.com/office/powerpoint/2010/main" val="1938496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4039"/>
            <a:ext cx="9144000" cy="704504"/>
          </a:xfrm>
        </p:spPr>
        <p:txBody>
          <a:bodyPr/>
          <a:lstStyle/>
          <a:p>
            <a:pPr algn="ctr"/>
            <a:r>
              <a:rPr lang="en-US" dirty="0" smtClean="0"/>
              <a:t>Practice</a:t>
            </a:r>
            <a:endParaRPr lang="en-US" dirty="0"/>
          </a:p>
        </p:txBody>
      </p:sp>
      <p:sp>
        <p:nvSpPr>
          <p:cNvPr id="3" name="Content Placeholder 2"/>
          <p:cNvSpPr>
            <a:spLocks noGrp="1"/>
          </p:cNvSpPr>
          <p:nvPr>
            <p:ph idx="1"/>
          </p:nvPr>
        </p:nvSpPr>
        <p:spPr>
          <a:xfrm>
            <a:off x="0" y="1799606"/>
            <a:ext cx="9144000" cy="4368279"/>
          </a:xfrm>
        </p:spPr>
        <p:txBody>
          <a:bodyPr>
            <a:normAutofit lnSpcReduction="10000"/>
          </a:bodyPr>
          <a:lstStyle/>
          <a:p>
            <a:pPr marL="457200" indent="-457200">
              <a:buFont typeface="+mj-lt"/>
              <a:buAutoNum type="arabicPeriod"/>
            </a:pPr>
            <a:r>
              <a:rPr lang="en-US" dirty="0" smtClean="0"/>
              <a:t>I </a:t>
            </a:r>
            <a:r>
              <a:rPr lang="en-US" dirty="0"/>
              <a:t>am awake. I am strong. I am ready</a:t>
            </a:r>
            <a:r>
              <a:rPr lang="en-US" dirty="0" smtClean="0"/>
              <a:t>.</a:t>
            </a:r>
          </a:p>
          <a:p>
            <a:pPr marL="457200" indent="-457200">
              <a:buFont typeface="+mj-lt"/>
              <a:buAutoNum type="arabicPeriod"/>
            </a:pPr>
            <a:r>
              <a:rPr lang="en-US" dirty="0"/>
              <a:t>His favorite foods are chocolate, chips, and soft drinks.</a:t>
            </a:r>
          </a:p>
          <a:p>
            <a:pPr marL="457200" indent="-457200">
              <a:buFont typeface="+mj-lt"/>
              <a:buAutoNum type="arabicPeriod"/>
            </a:pPr>
            <a:r>
              <a:rPr lang="en-US" dirty="0"/>
              <a:t>The rise in poverty will unlock the Pandora’s box of crimes. </a:t>
            </a:r>
            <a:endParaRPr lang="en-US" dirty="0" smtClean="0"/>
          </a:p>
          <a:p>
            <a:pPr marL="457200" indent="-457200">
              <a:buFont typeface="+mj-lt"/>
              <a:buAutoNum type="arabicPeriod"/>
            </a:pPr>
            <a:r>
              <a:rPr lang="en-US" dirty="0"/>
              <a:t>“Go back to Mississippi, go back to Alabama, go back to South Carolina, go back </a:t>
            </a:r>
            <a:r>
              <a:rPr lang="en-US" dirty="0" smtClean="0"/>
              <a:t>to Georgia</a:t>
            </a:r>
            <a:r>
              <a:rPr lang="en-US" dirty="0"/>
              <a:t>, go back to Louisiana, go back to the slums and ghettos of our northern cities, knowing that somehow this situation can and will be changed</a:t>
            </a:r>
            <a:r>
              <a:rPr lang="en-US" dirty="0" smtClean="0"/>
              <a:t>.”</a:t>
            </a:r>
          </a:p>
          <a:p>
            <a:pPr marL="457200" indent="-457200">
              <a:buFont typeface="+mj-lt"/>
              <a:buAutoNum type="arabicPeriod"/>
            </a:pPr>
            <a:r>
              <a:rPr lang="en-US" dirty="0"/>
              <a:t>Monica brewed espresso, steamed milk, and </a:t>
            </a:r>
            <a:r>
              <a:rPr lang="en-US" dirty="0" smtClean="0"/>
              <a:t>told jokes </a:t>
            </a:r>
            <a:r>
              <a:rPr lang="en-US" dirty="0"/>
              <a:t>as she prepared Rachel’s latte.</a:t>
            </a:r>
          </a:p>
          <a:p>
            <a:pPr marL="457200" indent="-457200">
              <a:buFont typeface="+mj-lt"/>
              <a:buAutoNum type="arabicPeriod"/>
            </a:pPr>
            <a:r>
              <a:rPr lang="en-US" dirty="0" smtClean="0"/>
              <a:t>Mike </a:t>
            </a:r>
            <a:r>
              <a:rPr lang="en-US" dirty="0"/>
              <a:t>likes to hike, to swim, and to ride a bicycle.</a:t>
            </a:r>
          </a:p>
          <a:p>
            <a:pPr marL="457200" indent="-457200">
              <a:buFont typeface="+mj-lt"/>
              <a:buAutoNum type="arabicPeriod"/>
            </a:pPr>
            <a:r>
              <a:rPr lang="en-US" dirty="0"/>
              <a:t>R</a:t>
            </a:r>
            <a:r>
              <a:rPr lang="en-US" dirty="0" smtClean="0"/>
              <a:t>eport </a:t>
            </a:r>
            <a:r>
              <a:rPr lang="en-US" dirty="0"/>
              <a:t>quickly, accurately, and thoroughly.</a:t>
            </a:r>
          </a:p>
        </p:txBody>
      </p:sp>
    </p:spTree>
    <p:extLst>
      <p:ext uri="{BB962C8B-B14F-4D97-AF65-F5344CB8AC3E}">
        <p14:creationId xmlns:p14="http://schemas.microsoft.com/office/powerpoint/2010/main" val="237264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11994DF49FEA438BC83055CCF496B8" ma:contentTypeVersion="12" ma:contentTypeDescription="Create a new document." ma:contentTypeScope="" ma:versionID="d8aed855d3c7f9065582c57d6902bd45">
  <xsd:schema xmlns:xsd="http://www.w3.org/2001/XMLSchema" xmlns:xs="http://www.w3.org/2001/XMLSchema" xmlns:p="http://schemas.microsoft.com/office/2006/metadata/properties" xmlns:ns3="f82d7913-ebb7-41f3-bf8c-66b7be8b7cf6" xmlns:ns4="aad390f2-f084-4738-8e2e-a53d3cc41bd5" targetNamespace="http://schemas.microsoft.com/office/2006/metadata/properties" ma:root="true" ma:fieldsID="643857d8f0f1bbaee22f3ed9bd690606" ns3:_="" ns4:_="">
    <xsd:import namespace="f82d7913-ebb7-41f3-bf8c-66b7be8b7cf6"/>
    <xsd:import namespace="aad390f2-f084-4738-8e2e-a53d3cc41bd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2d7913-ebb7-41f3-bf8c-66b7be8b7cf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d390f2-f084-4738-8e2e-a53d3cc41bd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0B5D08-1A82-46ED-998B-C3D3957F55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2d7913-ebb7-41f3-bf8c-66b7be8b7cf6"/>
    <ds:schemaRef ds:uri="aad390f2-f084-4738-8e2e-a53d3cc41b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B8D998-2F92-4B78-8286-6C48ABC1450F}">
  <ds:schemaRefs>
    <ds:schemaRef ds:uri="http://schemas.microsoft.com/sharepoint/v3/contenttype/forms"/>
  </ds:schemaRefs>
</ds:datastoreItem>
</file>

<file path=customXml/itemProps3.xml><?xml version="1.0" encoding="utf-8"?>
<ds:datastoreItem xmlns:ds="http://schemas.openxmlformats.org/officeDocument/2006/customXml" ds:itemID="{80262D1D-7D4B-4B80-861E-EA011B633473}">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aad390f2-f084-4738-8e2e-a53d3cc41bd5"/>
    <ds:schemaRef ds:uri="http://schemas.openxmlformats.org/package/2006/metadata/core-properties"/>
    <ds:schemaRef ds:uri="http://purl.org/dc/terms/"/>
    <ds:schemaRef ds:uri="f82d7913-ebb7-41f3-bf8c-66b7be8b7cf6"/>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Gallery</Template>
  <TotalTime>5995</TotalTime>
  <Words>224</Words>
  <Application>Microsoft Office PowerPoint</Application>
  <PresentationFormat>On-screen Show (4:3)</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Literary Devices: “The Gettysburg Address”</vt:lpstr>
      <vt:lpstr>Allusion </vt:lpstr>
      <vt:lpstr>Parallel structure</vt:lpstr>
      <vt:lpstr>Parallel structure</vt:lpstr>
      <vt:lpstr>Anaphora</vt:lpstr>
      <vt:lpstr>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devices</dc:title>
  <dc:creator>Chris Wilkins</dc:creator>
  <cp:lastModifiedBy>Rawlins, Trinidy</cp:lastModifiedBy>
  <cp:revision>30</cp:revision>
  <cp:lastPrinted>2019-08-20T11:52:24Z</cp:lastPrinted>
  <dcterms:created xsi:type="dcterms:W3CDTF">2016-08-28T19:03:44Z</dcterms:created>
  <dcterms:modified xsi:type="dcterms:W3CDTF">2019-08-20T11:52:36Z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0x0101005011994DF49FEA438BC83055CCF496B8</vt:lpwstr>
  </property>
</Properties>
</file>