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61" r:id="rId7"/>
  </p:sldIdLst>
  <p:sldSz cx="6858000" cy="9144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9810" autoAdjust="0"/>
  </p:normalViewPr>
  <p:slideViewPr>
    <p:cSldViewPr snapToGrid="0" snapToObjects="1">
      <p:cViewPr varScale="1">
        <p:scale>
          <a:sx n="87" d="100"/>
          <a:sy n="87" d="100"/>
        </p:scale>
        <p:origin x="282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B668-8AB6-46C3-AA6A-5C265D01C1B7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A0E4B-3B28-4ED7-8396-FEE2B9AF8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677A-5567-4EF9-9DEA-54A3BB89708A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3B06-FEF5-47E3-B22F-07878B000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0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CDD9-B8B9-46DA-AA9F-4DC99B956A43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4E59-1248-4181-8A1A-E21B36B3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AB50-77CF-430A-86A6-E7CFE62ADCB0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7287-CC5C-40D1-87A0-CBAC35507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6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FC12-5D3C-4408-930C-9B8334A9E72F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1741-095F-42AC-9B77-199BCCFD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528C-7E0A-4F6E-A982-4ACBBF2D5AD2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EFBD-4B7E-4ED9-93ED-1582D4A01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2352-C330-4A9C-9DA1-9B175955DCEF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9C70-604C-4080-8F34-074A5A16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037A-3C66-43AB-9702-CCCD3BB68977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8232-55E1-4CDF-9A74-CEF782EE6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2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8EA2-AB88-4B60-A2C5-F10C0AA15D2A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FDAF-19CA-44D4-9340-D35123D75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7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E628-9232-42BF-9DFB-3813ADB50CBA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6F6F-63EB-416D-AC8C-62E0D2B1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4941-511A-4339-ACCF-738CE494B883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50AE0-4644-42EB-972F-8759ED566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5C4E08-6DCE-4BB3-9C0C-49CCB474CFA4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28432-E1DA-45AB-A04A-C70FC78ED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089" y="5323432"/>
            <a:ext cx="1500256" cy="1159289"/>
          </a:xfrm>
          <a:prstGeom prst="rect">
            <a:avLst/>
          </a:prstGeom>
        </p:spPr>
      </p:pic>
      <p:sp>
        <p:nvSpPr>
          <p:cNvPr id="3084" name="TextBox 42"/>
          <p:cNvSpPr txBox="1">
            <a:spLocks noChangeArrowheads="1"/>
          </p:cNvSpPr>
          <p:nvPr/>
        </p:nvSpPr>
        <p:spPr bwMode="auto">
          <a:xfrm>
            <a:off x="4258246" y="3130065"/>
            <a:ext cx="2347087" cy="21929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If </a:t>
            </a:r>
            <a:r>
              <a:rPr lang="en-US" altLang="en-US" sz="1100" dirty="0"/>
              <a:t>you are absent, bring a note to the front Attendance Office </a:t>
            </a:r>
            <a:r>
              <a:rPr lang="en-US" altLang="en-US" sz="1100" dirty="0" smtClean="0"/>
              <a:t>to excuse your absence.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Be sure to ask for your work when you return</a:t>
            </a:r>
            <a:r>
              <a:rPr lang="en-US" altLang="en-US" sz="1800" dirty="0" smtClean="0"/>
              <a:t>!</a:t>
            </a:r>
            <a:endParaRPr lang="en-US" altLang="en-US" sz="1800" dirty="0"/>
          </a:p>
        </p:txBody>
      </p:sp>
      <p:pic>
        <p:nvPicPr>
          <p:cNvPr id="70" name="Picture 3" descr="Slide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33"/>
          <a:stretch/>
        </p:blipFill>
        <p:spPr bwMode="auto">
          <a:xfrm>
            <a:off x="-15523" y="7262"/>
            <a:ext cx="6857663" cy="125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35"/>
          <p:cNvSpPr txBox="1">
            <a:spLocks noChangeArrowheads="1"/>
          </p:cNvSpPr>
          <p:nvPr/>
        </p:nvSpPr>
        <p:spPr bwMode="auto">
          <a:xfrm>
            <a:off x="1514087" y="6805277"/>
            <a:ext cx="5224463" cy="22467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Once the student receives the </a:t>
            </a:r>
            <a:r>
              <a:rPr lang="en-US" altLang="en-US" sz="1000" dirty="0" smtClean="0"/>
              <a:t>graded test, </a:t>
            </a:r>
            <a:r>
              <a:rPr lang="en-US" altLang="en-US" sz="1000" dirty="0"/>
              <a:t>he or she makes </a:t>
            </a:r>
            <a:r>
              <a:rPr lang="en-US" altLang="en-US" sz="1000" dirty="0" smtClean="0"/>
              <a:t>plans to attend </a:t>
            </a:r>
            <a:r>
              <a:rPr lang="en-US" altLang="en-US" sz="1000" dirty="0"/>
              <a:t>a tutoring session </a:t>
            </a:r>
            <a:r>
              <a:rPr lang="en-US" altLang="en-US" sz="1000" dirty="0" smtClean="0"/>
              <a:t>during BEAR Time or before </a:t>
            </a:r>
            <a:r>
              <a:rPr lang="en-US" altLang="en-US" sz="1000" dirty="0"/>
              <a:t>or after </a:t>
            </a:r>
            <a:r>
              <a:rPr lang="en-US" altLang="en-US" sz="1000" dirty="0" smtClean="0"/>
              <a:t>school to ask questions about their mistakes. </a:t>
            </a:r>
            <a:r>
              <a:rPr lang="en-US" altLang="en-US" sz="1000" dirty="0"/>
              <a:t>In order to re-test, the student must </a:t>
            </a:r>
            <a:r>
              <a:rPr lang="en-US" altLang="en-US" sz="1000" dirty="0" smtClean="0"/>
              <a:t>attend this session by </a:t>
            </a:r>
            <a:r>
              <a:rPr lang="en-US" altLang="en-US" sz="1000" dirty="0"/>
              <a:t>the teacher’s set due </a:t>
            </a:r>
            <a:r>
              <a:rPr lang="en-US" altLang="en-US" sz="1000" dirty="0" smtClean="0"/>
              <a:t>date, and take the retest during the time the teacher provides. </a:t>
            </a:r>
            <a:r>
              <a:rPr lang="en-US" altLang="en-US" sz="1000" dirty="0"/>
              <a:t>During scheduled tutoring sessions, I will also be able to provide extra help, if needed, </a:t>
            </a:r>
            <a:r>
              <a:rPr lang="en-US" altLang="en-US" sz="1000" dirty="0" smtClean="0"/>
              <a:t>while your student completes </a:t>
            </a:r>
            <a:r>
              <a:rPr lang="en-US" altLang="en-US" sz="1000" dirty="0"/>
              <a:t>his or </a:t>
            </a:r>
            <a:r>
              <a:rPr lang="en-US" altLang="en-US" sz="1000" dirty="0" smtClean="0"/>
              <a:t>her remediation.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 </a:t>
            </a:r>
            <a:r>
              <a:rPr lang="en-US" altLang="en-US" sz="1000" dirty="0"/>
              <a:t>must know one day in advance when the student plans to re-test.  Re-test opportunities are for one week only, </a:t>
            </a:r>
            <a:r>
              <a:rPr lang="en-US" altLang="en-US" sz="1000" dirty="0" smtClean="0"/>
              <a:t>before or after school. If a student chooses a morning session to retest, s/he will need to commit 2 consecutive mornings for the amount of time s/he’ll need. I will evaluate any conflicts </a:t>
            </a:r>
            <a:r>
              <a:rPr lang="en-US" altLang="en-US" sz="1000" dirty="0"/>
              <a:t>on a case by case basis if the student tells me in advance</a:t>
            </a:r>
            <a:r>
              <a:rPr lang="en-US" altLang="en-US" sz="1000" dirty="0" smtClean="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 will enter the </a:t>
            </a:r>
            <a:r>
              <a:rPr lang="en-US" altLang="en-US" sz="1000" dirty="0"/>
              <a:t>higher of the two test </a:t>
            </a:r>
            <a:r>
              <a:rPr lang="en-US" altLang="en-US" sz="1000" dirty="0" smtClean="0"/>
              <a:t>grades in </a:t>
            </a:r>
            <a:r>
              <a:rPr lang="en-US" altLang="en-US" sz="1000" dirty="0"/>
              <a:t>the grade book.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In the event of an absence </a:t>
            </a:r>
            <a:r>
              <a:rPr lang="en-US" altLang="en-US" sz="1000" dirty="0" smtClean="0"/>
              <a:t>the day before or </a:t>
            </a:r>
            <a:r>
              <a:rPr lang="en-US" altLang="en-US" sz="1000" dirty="0"/>
              <a:t>the day of the original test, </a:t>
            </a:r>
            <a:r>
              <a:rPr lang="en-US" altLang="en-US" sz="1000" b="1" dirty="0"/>
              <a:t>the </a:t>
            </a:r>
            <a:r>
              <a:rPr lang="en-US" altLang="en-US" sz="1000" b="1" dirty="0" smtClean="0"/>
              <a:t>student will take the test upon </a:t>
            </a:r>
            <a:r>
              <a:rPr lang="en-US" altLang="en-US" sz="1000" b="1" dirty="0"/>
              <a:t>the student’s return to </a:t>
            </a:r>
            <a:r>
              <a:rPr lang="en-US" altLang="en-US" sz="1000" b="1" dirty="0" smtClean="0"/>
              <a:t>class</a:t>
            </a:r>
            <a:r>
              <a:rPr lang="en-US" altLang="en-US" sz="1000" dirty="0" smtClean="0"/>
              <a:t>. The </a:t>
            </a:r>
            <a:r>
              <a:rPr lang="en-US" altLang="en-US" sz="1000" dirty="0"/>
              <a:t>re-test policy will still apply.  </a:t>
            </a:r>
          </a:p>
        </p:txBody>
      </p:sp>
      <p:sp>
        <p:nvSpPr>
          <p:cNvPr id="3083" name="TextBox 41"/>
          <p:cNvSpPr txBox="1">
            <a:spLocks noChangeArrowheads="1"/>
          </p:cNvSpPr>
          <p:nvPr/>
        </p:nvSpPr>
        <p:spPr bwMode="auto">
          <a:xfrm>
            <a:off x="-15524" y="1186352"/>
            <a:ext cx="683701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dirty="0" smtClean="0"/>
              <a:t>***I </a:t>
            </a:r>
            <a:r>
              <a:rPr lang="en-US" altLang="en-US" sz="1050" dirty="0"/>
              <a:t>answer email quickly and return phone messages after school. </a:t>
            </a:r>
            <a:r>
              <a:rPr lang="en-US" altLang="en-US" sz="1050" dirty="0" smtClean="0"/>
              <a:t/>
            </a:r>
            <a:br>
              <a:rPr lang="en-US" altLang="en-US" sz="1050" dirty="0" smtClean="0"/>
            </a:br>
            <a:r>
              <a:rPr lang="en-US" altLang="en-US" sz="1050" dirty="0" smtClean="0"/>
              <a:t>I also send e-mail updates to parents through the Infinite Campus Message System.***</a:t>
            </a:r>
            <a:endParaRPr lang="en-US" altLang="en-US" sz="1050" dirty="0"/>
          </a:p>
        </p:txBody>
      </p:sp>
      <p:sp>
        <p:nvSpPr>
          <p:cNvPr id="3085" name="TextBox 43"/>
          <p:cNvSpPr txBox="1">
            <a:spLocks noChangeArrowheads="1"/>
          </p:cNvSpPr>
          <p:nvPr/>
        </p:nvSpPr>
        <p:spPr bwMode="auto">
          <a:xfrm>
            <a:off x="44067" y="2421924"/>
            <a:ext cx="4353489" cy="5770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1" dirty="0"/>
              <a:t>*Please see the school handbook for many </a:t>
            </a:r>
            <a:r>
              <a:rPr lang="en-US" altLang="en-US" sz="1050" b="1" dirty="0" smtClean="0"/>
              <a:t>school-wide </a:t>
            </a:r>
            <a:r>
              <a:rPr lang="en-US" altLang="en-US" sz="1050" b="1" dirty="0"/>
              <a:t/>
            </a:r>
            <a:br>
              <a:rPr lang="en-US" altLang="en-US" sz="1050" b="1" dirty="0"/>
            </a:br>
            <a:r>
              <a:rPr lang="en-US" altLang="en-US" sz="1050" b="1" dirty="0"/>
              <a:t>policies including those for </a:t>
            </a:r>
            <a:r>
              <a:rPr lang="en-US" altLang="en-US" sz="1050" b="1" dirty="0" smtClean="0"/>
              <a:t>Plagiarism, Cheating, </a:t>
            </a:r>
            <a:r>
              <a:rPr lang="en-US" altLang="en-US" sz="1050" b="1" dirty="0"/>
              <a:t>and Academic Detention for missing </a:t>
            </a:r>
            <a:r>
              <a:rPr lang="en-US" altLang="en-US" sz="1050" b="1" dirty="0" smtClean="0"/>
              <a:t>homework</a:t>
            </a:r>
            <a:r>
              <a:rPr lang="en-US" altLang="en-US" sz="1050" b="1" dirty="0"/>
              <a:t>. Feel free to email me with any questions!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15523" y="6953391"/>
            <a:ext cx="1478845" cy="2190044"/>
            <a:chOff x="113064" y="6776597"/>
            <a:chExt cx="1478845" cy="2190044"/>
          </a:xfrm>
        </p:grpSpPr>
        <p:grpSp>
          <p:nvGrpSpPr>
            <p:cNvPr id="30" name="Group 29"/>
            <p:cNvGrpSpPr/>
            <p:nvPr/>
          </p:nvGrpSpPr>
          <p:grpSpPr>
            <a:xfrm>
              <a:off x="113064" y="6776597"/>
              <a:ext cx="1478845" cy="2190044"/>
              <a:chOff x="86536" y="6776597"/>
              <a:chExt cx="1478845" cy="2190044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86536" y="6776597"/>
                <a:ext cx="1478845" cy="2190044"/>
                <a:chOff x="-2275680" y="6179256"/>
                <a:chExt cx="1478845" cy="2190044"/>
              </a:xfrm>
            </p:grpSpPr>
            <p:pic>
              <p:nvPicPr>
                <p:cNvPr id="64" name="Picture 3" descr="Slide1.jp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22" t="74289" r="76614" b="1760"/>
                <a:stretch/>
              </p:blipFill>
              <p:spPr bwMode="auto">
                <a:xfrm>
                  <a:off x="-2275680" y="6179256"/>
                  <a:ext cx="1478845" cy="21900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" name="Rectangle 26"/>
                <p:cNvSpPr/>
                <p:nvPr/>
              </p:nvSpPr>
              <p:spPr>
                <a:xfrm>
                  <a:off x="-1937710" y="6628048"/>
                  <a:ext cx="802903" cy="22047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81" name="TextBox 32"/>
              <p:cNvSpPr txBox="1">
                <a:spLocks noChangeArrowheads="1"/>
              </p:cNvSpPr>
              <p:nvPr/>
            </p:nvSpPr>
            <p:spPr bwMode="auto">
              <a:xfrm>
                <a:off x="506413" y="7127875"/>
                <a:ext cx="7524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Mom</a:t>
                </a:r>
              </a:p>
            </p:txBody>
          </p:sp>
          <p:sp>
            <p:nvSpPr>
              <p:cNvPr id="3082" name="TextBox 33"/>
              <p:cNvSpPr txBox="1">
                <a:spLocks noChangeArrowheads="1"/>
              </p:cNvSpPr>
              <p:nvPr/>
            </p:nvSpPr>
            <p:spPr bwMode="auto">
              <a:xfrm>
                <a:off x="304800" y="7702550"/>
                <a:ext cx="1123950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 b="1" dirty="0"/>
                  <a:t>I didn’t do so well on it… but I can retest! </a:t>
                </a:r>
                <a:r>
                  <a:rPr lang="en-US" altLang="en-US" sz="800" b="1" dirty="0">
                    <a:sym typeface="Wingdings" panose="05000000000000000000" pitchFamily="2" charset="2"/>
                  </a:rPr>
                  <a:t></a:t>
                </a:r>
                <a:endParaRPr lang="en-US" altLang="en-US" sz="800" b="1" dirty="0"/>
              </a:p>
            </p:txBody>
          </p:sp>
          <p:sp>
            <p:nvSpPr>
              <p:cNvPr id="45" name="Speech Bubble: Rectangle with Corners Rounded 44"/>
              <p:cNvSpPr/>
              <p:nvPr/>
            </p:nvSpPr>
            <p:spPr>
              <a:xfrm>
                <a:off x="361950" y="7439025"/>
                <a:ext cx="866775" cy="206375"/>
              </a:xfrm>
              <a:prstGeom prst="wedgeRoundRectCallout">
                <a:avLst>
                  <a:gd name="adj1" fmla="val -52701"/>
                  <a:gd name="adj2" fmla="val 80906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chemeClr val="tx1"/>
                    </a:solidFill>
                  </a:rPr>
                  <a:t>How did your test go?</a:t>
                </a:r>
              </a:p>
            </p:txBody>
          </p:sp>
          <p:sp>
            <p:nvSpPr>
              <p:cNvPr id="46" name="Speech Bubble: Rectangle with Corners Rounded 45"/>
              <p:cNvSpPr/>
              <p:nvPr/>
            </p:nvSpPr>
            <p:spPr>
              <a:xfrm>
                <a:off x="312738" y="8086725"/>
                <a:ext cx="963612" cy="282575"/>
              </a:xfrm>
              <a:prstGeom prst="wedgeRoundRectCallout">
                <a:avLst>
                  <a:gd name="adj1" fmla="val -48100"/>
                  <a:gd name="adj2" fmla="val 6512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</a:rPr>
                  <a:t>Ok…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When are you </a:t>
                </a:r>
                <a:r>
                  <a:rPr lang="en-US" sz="700" dirty="0">
                    <a:solidFill>
                      <a:schemeClr val="tx1"/>
                    </a:solidFill>
                  </a:rPr>
                  <a:t>staying for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tutoring?</a:t>
                </a:r>
                <a:endParaRPr lang="en-US" sz="7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tangle: Rounded Corners 46"/>
            <p:cNvSpPr/>
            <p:nvPr/>
          </p:nvSpPr>
          <p:spPr>
            <a:xfrm>
              <a:off x="552450" y="7229475"/>
              <a:ext cx="600075" cy="180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" name="Right Arrow 3"/>
          <p:cNvSpPr/>
          <p:nvPr/>
        </p:nvSpPr>
        <p:spPr>
          <a:xfrm rot="18268675" flipH="1">
            <a:off x="920614" y="7907195"/>
            <a:ext cx="979123" cy="276536"/>
          </a:xfrm>
          <a:prstGeom prst="rightArrow">
            <a:avLst>
              <a:gd name="adj1" fmla="val 27358"/>
              <a:gd name="adj2" fmla="val 110380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4373889" y="1955305"/>
            <a:ext cx="24841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• Turn in all work on time.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• Keep up with multiple </a:t>
            </a:r>
            <a:r>
              <a:rPr lang="en-US" altLang="en-US" sz="1000" b="1" dirty="0" smtClean="0"/>
              <a:t>responsibilities of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 </a:t>
            </a:r>
            <a:r>
              <a:rPr lang="en-US" altLang="en-US" sz="1000" b="1" dirty="0" smtClean="0"/>
              <a:t>  being in high school.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1" dirty="0"/>
              <a:t>• </a:t>
            </a:r>
            <a:r>
              <a:rPr lang="en-US" altLang="en-US" sz="1000" b="1" dirty="0" smtClean="0"/>
              <a:t>Be mature and open minded</a:t>
            </a:r>
            <a:endParaRPr lang="en-US" altLang="en-US" sz="1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• </a:t>
            </a:r>
            <a:r>
              <a:rPr lang="en-US" altLang="en-US" sz="1000" b="1" dirty="0" smtClean="0"/>
              <a:t>Stay organized</a:t>
            </a:r>
            <a:endParaRPr lang="en-US" altLang="en-US" sz="1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• </a:t>
            </a:r>
            <a:r>
              <a:rPr lang="en-US" altLang="en-US" sz="1000" b="1" dirty="0" smtClean="0"/>
              <a:t>Contribute to class discussions</a:t>
            </a:r>
            <a:endParaRPr lang="en-US" altLang="en-US" sz="1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-49944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400" dirty="0" smtClean="0">
                <a:latin typeface="Bernard MT Condensed" panose="02050806060905020404" pitchFamily="18" charset="0"/>
              </a:rPr>
              <a:t>HCHS 9</a:t>
            </a:r>
            <a:r>
              <a:rPr lang="en-US" altLang="en-US" sz="1400" baseline="30000" dirty="0" smtClean="0">
                <a:latin typeface="Bernard MT Condensed" panose="02050806060905020404" pitchFamily="18" charset="0"/>
              </a:rPr>
              <a:t>th</a:t>
            </a:r>
            <a:r>
              <a:rPr lang="en-US" altLang="en-US" sz="1400" dirty="0" smtClean="0">
                <a:latin typeface="Bernard MT Condensed" panose="02050806060905020404" pitchFamily="18" charset="0"/>
              </a:rPr>
              <a:t> grade Literature &amp; Composition</a:t>
            </a:r>
          </a:p>
          <a:p>
            <a:pPr algn="ctr" eaLnBrk="1" hangingPunct="1"/>
            <a:r>
              <a:rPr lang="en-US" altLang="en-US" sz="1400" dirty="0" smtClean="0">
                <a:latin typeface="Bernard MT Condensed" panose="02050806060905020404" pitchFamily="18" charset="0"/>
              </a:rPr>
              <a:t>Fall Semester Syllabus 2019</a:t>
            </a:r>
          </a:p>
          <a:p>
            <a:pPr algn="ctr" eaLnBrk="1" hangingPunct="1"/>
            <a:r>
              <a:rPr lang="en-US" altLang="en-US" sz="1400" dirty="0" smtClean="0">
                <a:latin typeface="Bernard MT Condensed" panose="02050806060905020404" pitchFamily="18" charset="0"/>
              </a:rPr>
              <a:t>Mrs. Rawlins</a:t>
            </a:r>
          </a:p>
          <a:p>
            <a:pPr algn="ctr" eaLnBrk="1" hangingPunct="1"/>
            <a:r>
              <a:rPr lang="en-US" altLang="en-US" sz="1400" dirty="0" smtClean="0">
                <a:latin typeface="Bernard MT Condensed" panose="02050806060905020404" pitchFamily="18" charset="0"/>
              </a:rPr>
              <a:t>www.rawlinshchs.weebly.com</a:t>
            </a:r>
            <a:endParaRPr lang="en-US" altLang="en-US" sz="1400" dirty="0">
              <a:latin typeface="Bernard MT Condensed" panose="02050806060905020404" pitchFamily="18" charset="0"/>
            </a:endParaRPr>
          </a:p>
          <a:p>
            <a:pPr algn="ctr" eaLnBrk="1" hangingPunct="1"/>
            <a:r>
              <a:rPr lang="en-US" altLang="en-US" sz="1400" dirty="0" smtClean="0">
                <a:latin typeface="Bernard MT Condensed" panose="02050806060905020404" pitchFamily="18" charset="0"/>
              </a:rPr>
              <a:t>trinidy.rawlins@hcbe.net</a:t>
            </a:r>
            <a:endParaRPr lang="en-US" altLang="en-US" sz="1400" dirty="0">
              <a:latin typeface="Bernard MT Condensed" panose="020508060609050204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2" y="1578112"/>
            <a:ext cx="4304544" cy="768163"/>
          </a:xfrm>
          <a:prstGeom prst="rect">
            <a:avLst/>
          </a:prstGeom>
          <a:ln w="19050">
            <a:solidFill>
              <a:schemeClr val="accent1"/>
            </a:solidFill>
            <a:prstDash val="sysDot"/>
          </a:ln>
        </p:spPr>
      </p:pic>
      <p:pic>
        <p:nvPicPr>
          <p:cNvPr id="14" name="Picture 13" descr="&lt;strong&gt;Expectations&lt;/strong&gt; and Procedures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089" y="1567289"/>
            <a:ext cx="1903307" cy="453522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-15524" y="3059033"/>
            <a:ext cx="4021799" cy="3646487"/>
            <a:chOff x="76156" y="3059033"/>
            <a:chExt cx="4021799" cy="3646487"/>
          </a:xfrm>
        </p:grpSpPr>
        <p:sp>
          <p:nvSpPr>
            <p:cNvPr id="18" name="Rectangle 17"/>
            <p:cNvSpPr/>
            <p:nvPr/>
          </p:nvSpPr>
          <p:spPr>
            <a:xfrm>
              <a:off x="76156" y="3076586"/>
              <a:ext cx="455574" cy="35394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G</a:t>
              </a:r>
            </a:p>
            <a:p>
              <a:pPr algn="ctr"/>
              <a:r>
                <a:rPr lang="en-US" sz="32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R</a:t>
              </a:r>
            </a:p>
            <a:p>
              <a:pPr algn="ctr"/>
              <a:r>
                <a:rPr lang="en-US" sz="32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A</a:t>
              </a:r>
            </a:p>
            <a:p>
              <a:pPr algn="ctr"/>
              <a:r>
                <a:rPr lang="en-US" sz="32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D</a:t>
              </a:r>
            </a:p>
            <a:p>
              <a:pPr algn="ctr"/>
              <a:r>
                <a:rPr lang="en-US" sz="32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I</a:t>
              </a:r>
            </a:p>
            <a:p>
              <a:pPr algn="ctr"/>
              <a:r>
                <a:rPr lang="en-US" sz="32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N</a:t>
              </a:r>
            </a:p>
            <a:p>
              <a:pPr algn="ctr"/>
              <a:r>
                <a:rPr lang="en-US" sz="32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G</a:t>
              </a:r>
              <a:endPara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518143" y="3059033"/>
              <a:ext cx="3579812" cy="36464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</a:rPr>
                <a:t>Major Assessments (Papers, Projects, Tests)	45%	</a:t>
              </a:r>
              <a:br>
                <a:rPr lang="en-US" sz="1050" dirty="0">
                  <a:latin typeface="+mn-lt"/>
                </a:rPr>
              </a:br>
              <a:r>
                <a:rPr lang="en-US" sz="1050" dirty="0">
                  <a:latin typeface="+mn-lt"/>
                </a:rPr>
                <a:t>Minor Assessments  (Quizzes and others)   	20%	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</a:rPr>
                <a:t>Daily Assignments or Homework	 		15%	</a:t>
              </a:r>
              <a:br>
                <a:rPr lang="en-US" sz="1050" dirty="0">
                  <a:latin typeface="+mn-lt"/>
                </a:rPr>
              </a:br>
              <a:r>
                <a:rPr lang="en-US" sz="1050" dirty="0">
                  <a:latin typeface="+mn-lt"/>
                </a:rPr>
                <a:t>Final Exam for Fall Semester			20%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u="sng" dirty="0">
                  <a:latin typeface="+mn-lt"/>
                </a:rPr>
                <a:t>45% Major Assessments</a:t>
              </a:r>
              <a:r>
                <a:rPr lang="en-US" sz="1050" dirty="0">
                  <a:latin typeface="+mn-lt"/>
                </a:rPr>
                <a:t>:  We will have three unit tests and three performance assessments per semester. I strongly encourage each student to be present on these days. If a student is absent for a test or quiz, it will be taken the day of return.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u="sng" dirty="0">
                  <a:latin typeface="+mn-lt"/>
                </a:rPr>
                <a:t>25% Minor Assessments:</a:t>
              </a:r>
              <a:r>
                <a:rPr lang="en-US" sz="1050" b="1" dirty="0">
                  <a:latin typeface="+mn-lt"/>
                </a:rPr>
                <a:t>  </a:t>
              </a:r>
              <a:r>
                <a:rPr lang="en-US" sz="1050" dirty="0">
                  <a:latin typeface="+mn-lt"/>
                </a:rPr>
                <a:t>Quizzes will be used throughout a unit to determine mastery of concepts along the way.  They will serve as feedback and great study tools for unit tests and tasks. I may also enter smaller writing assignments as Minor grades.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u="sng" dirty="0">
                  <a:latin typeface="+mn-lt"/>
                </a:rPr>
                <a:t>15% Daily Work and Homework:</a:t>
              </a:r>
              <a:r>
                <a:rPr lang="en-US" sz="1050" b="1" dirty="0">
                  <a:latin typeface="+mn-lt"/>
                </a:rPr>
                <a:t>  </a:t>
              </a:r>
              <a:r>
                <a:rPr lang="en-US" sz="1050" dirty="0">
                  <a:latin typeface="+mn-lt"/>
                </a:rPr>
                <a:t>Homework is a vital part of learning in this class and, therefore, is a requirement.  If reading is assigned for homework, a reading quiz is always a possibility the next day.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u="sng" dirty="0">
                  <a:latin typeface="+mn-lt"/>
                </a:rPr>
                <a:t>20% Final Exam:</a:t>
              </a:r>
              <a:r>
                <a:rPr lang="en-US" sz="1050" dirty="0">
                  <a:latin typeface="+mn-lt"/>
                </a:rPr>
                <a:t> Unless you exempt the final, it will be a cumulative test over all standards you learned this semester and count for 20% of your average. While all other categories are an average of many grades, this category is ONE grade.</a:t>
              </a:r>
              <a:endParaRPr lang="en-US" sz="1050" b="1" u="sng" dirty="0">
                <a:latin typeface="+mn-lt"/>
              </a:endParaRPr>
            </a:p>
          </p:txBody>
        </p:sp>
      </p:grpSp>
      <p:pic>
        <p:nvPicPr>
          <p:cNvPr id="37" name="Picture 36" descr="&lt;strong&gt;school&lt;/strong&gt; but also counts on the &lt;strong&gt;school s&lt;/strong&gt; yearly progres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440" y="3187871"/>
            <a:ext cx="2136953" cy="970403"/>
          </a:xfrm>
          <a:prstGeom prst="rect">
            <a:avLst/>
          </a:prstGeom>
        </p:spPr>
      </p:pic>
      <p:sp>
        <p:nvSpPr>
          <p:cNvPr id="3079" name="TextBox 34"/>
          <p:cNvSpPr txBox="1">
            <a:spLocks noChangeArrowheads="1"/>
          </p:cNvSpPr>
          <p:nvPr/>
        </p:nvSpPr>
        <p:spPr bwMode="auto">
          <a:xfrm>
            <a:off x="3885730" y="6422923"/>
            <a:ext cx="30921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Bernard MT Condensed" panose="02050806060905020404" pitchFamily="18" charset="0"/>
              </a:rPr>
              <a:t>9th </a:t>
            </a:r>
            <a:r>
              <a:rPr lang="en-US" altLang="en-US" sz="2000" dirty="0" smtClean="0">
                <a:latin typeface="Bernard MT Condensed" panose="02050806060905020404" pitchFamily="18" charset="0"/>
              </a:rPr>
              <a:t>Lit/Comp Retest Policy</a:t>
            </a:r>
            <a:endParaRPr lang="en-US" altLang="en-US" sz="2000" dirty="0"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Slid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" t="13971" r="48422" b="72745"/>
          <a:stretch/>
        </p:blipFill>
        <p:spPr bwMode="auto">
          <a:xfrm>
            <a:off x="2" y="1061365"/>
            <a:ext cx="4101270" cy="15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41630" y="1289971"/>
            <a:ext cx="33025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         </a:t>
            </a:r>
            <a:r>
              <a:rPr lang="en-US" altLang="en-US" sz="1400" b="1" u="sng" dirty="0"/>
              <a:t>Tutoring</a:t>
            </a:r>
            <a:r>
              <a:rPr lang="en-US" altLang="en-US" sz="1400" b="1" dirty="0"/>
              <a:t>:</a:t>
            </a:r>
            <a:r>
              <a:rPr lang="en-US" altLang="en-US" sz="1400" b="1" i="1" dirty="0"/>
              <a:t> </a:t>
            </a:r>
            <a:r>
              <a:rPr lang="en-US" altLang="en-US" sz="1400" dirty="0"/>
              <a:t> I offer tutoring </a:t>
            </a:r>
            <a:r>
              <a:rPr lang="en-US" altLang="en-US" sz="1400" dirty="0" smtClean="0"/>
              <a:t>by appointment when students express the need. Please allow 24 hours notice if you need extra help, or to make up work. </a:t>
            </a:r>
          </a:p>
        </p:txBody>
      </p:sp>
      <p:sp>
        <p:nvSpPr>
          <p:cNvPr id="4104" name="TextBox 25"/>
          <p:cNvSpPr txBox="1">
            <a:spLocks noChangeArrowheads="1"/>
          </p:cNvSpPr>
          <p:nvPr/>
        </p:nvSpPr>
        <p:spPr bwMode="auto">
          <a:xfrm>
            <a:off x="78008" y="7700543"/>
            <a:ext cx="6665912" cy="127727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This year we are implementing a vocabulary workshop model. We will over 10 words a week, with a check over the first 10 words per unit, and quiz over each 20 words, or whole unit.. Your students should access sadlierconnect.com through the handouts we provide for extra practice.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There are also several </a:t>
            </a:r>
            <a:r>
              <a:rPr lang="en-US" altLang="en-US" sz="1100" dirty="0" err="1" smtClean="0"/>
              <a:t>quizlets</a:t>
            </a:r>
            <a:r>
              <a:rPr lang="en-US" altLang="en-US" sz="1100" dirty="0" smtClean="0"/>
              <a:t> and </a:t>
            </a:r>
            <a:r>
              <a:rPr lang="en-US" altLang="en-US" sz="1100" dirty="0" err="1" smtClean="0"/>
              <a:t>quizizzes</a:t>
            </a:r>
            <a:r>
              <a:rPr lang="en-US" altLang="en-US" sz="1100" dirty="0" smtClean="0"/>
              <a:t> on those websites if you search for Sadlier-Oxford Level D vocabulary and the current unit. Students are responsible for nightly reviewing of these vocab words and using them in writing assignments to increase their secondary level vocabulary in high school. </a:t>
            </a:r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169475" y="2464853"/>
            <a:ext cx="3609975" cy="784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i="1" u="sng" dirty="0"/>
              <a:t>For Classroom Rules, Procedures, and Student Expectations, refer to the </a:t>
            </a:r>
            <a:br>
              <a:rPr lang="en-US" altLang="en-US" sz="1500" b="1" i="1" u="sng" dirty="0"/>
            </a:br>
            <a:r>
              <a:rPr lang="en-US" altLang="en-US" sz="1500" b="1" i="1" u="sng" dirty="0"/>
              <a:t>“In All Locations” B. E. A. R. S. Handout.</a:t>
            </a:r>
            <a:endParaRPr lang="en-US" altLang="en-US" sz="1500" dirty="0"/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4105276" y="1623307"/>
            <a:ext cx="2682875" cy="20928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>
                <a:latin typeface="Bodoni MT Black" panose="02070A03080606020203" pitchFamily="18" charset="0"/>
              </a:rPr>
              <a:t>Supplies </a:t>
            </a:r>
            <a:r>
              <a:rPr lang="en-US" altLang="en-US" sz="1500" dirty="0" smtClean="0">
                <a:latin typeface="Bodoni MT Black" panose="02070A03080606020203" pitchFamily="18" charset="0"/>
              </a:rPr>
              <a:t>Needed</a:t>
            </a:r>
            <a:endParaRPr lang="en-US" altLang="en-US" sz="1500" dirty="0">
              <a:latin typeface="Bodoni MT Black" panose="02070A030806060202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0" dirty="0" smtClean="0"/>
              <a:t>*1.5</a:t>
            </a:r>
            <a:r>
              <a:rPr lang="en-US" altLang="en-US" sz="1150" dirty="0"/>
              <a:t>” three-ring binder, </a:t>
            </a:r>
            <a:r>
              <a:rPr lang="en-US" altLang="en-US" sz="1150" dirty="0" smtClean="0"/>
              <a:t>with dividers:</a:t>
            </a:r>
          </a:p>
          <a:p>
            <a:pPr marL="365760" indent="-171450" eaLnBrk="1" hangingPunct="1">
              <a:spcBef>
                <a:spcPct val="0"/>
              </a:spcBef>
            </a:pPr>
            <a:r>
              <a:rPr lang="en-US" altLang="en-US" sz="1150" dirty="0" smtClean="0"/>
              <a:t>Notes/Handouts</a:t>
            </a:r>
          </a:p>
          <a:p>
            <a:pPr marL="365760" indent="-171450" eaLnBrk="1" hangingPunct="1">
              <a:spcBef>
                <a:spcPct val="0"/>
              </a:spcBef>
            </a:pPr>
            <a:r>
              <a:rPr lang="en-US" altLang="en-US" sz="1150" dirty="0" smtClean="0"/>
              <a:t>Vocabulary</a:t>
            </a:r>
          </a:p>
          <a:p>
            <a:pPr marL="365760" indent="-171450" eaLnBrk="1" hangingPunct="1">
              <a:spcBef>
                <a:spcPct val="0"/>
              </a:spcBef>
            </a:pPr>
            <a:r>
              <a:rPr lang="en-US" altLang="en-US" sz="1150" dirty="0" smtClean="0"/>
              <a:t>Graded</a:t>
            </a:r>
          </a:p>
          <a:p>
            <a:pPr marL="365760" indent="-171450" eaLnBrk="1" hangingPunct="1">
              <a:spcBef>
                <a:spcPct val="0"/>
              </a:spcBef>
            </a:pPr>
            <a:r>
              <a:rPr lang="en-US" altLang="en-US" sz="1150" dirty="0" smtClean="0"/>
              <a:t>Essays</a:t>
            </a:r>
            <a:endParaRPr lang="en-US" altLang="en-US" sz="115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0" dirty="0" smtClean="0"/>
              <a:t>*Loose-leaf </a:t>
            </a:r>
            <a:r>
              <a:rPr lang="en-US" altLang="en-US" sz="1150" dirty="0"/>
              <a:t>notebook </a:t>
            </a:r>
            <a:r>
              <a:rPr lang="en-US" altLang="en-US" sz="1150" dirty="0" smtClean="0"/>
              <a:t>paper in your binder.</a:t>
            </a:r>
            <a:endParaRPr lang="en-US" altLang="en-US" sz="115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0" dirty="0" smtClean="0"/>
              <a:t>*Pen </a:t>
            </a:r>
            <a:r>
              <a:rPr lang="en-US" altLang="en-US" sz="1150" dirty="0"/>
              <a:t>– Used for final drafts of in class writing. Blue or black.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0" dirty="0" smtClean="0"/>
              <a:t>*Highlighters</a:t>
            </a:r>
            <a:endParaRPr lang="en-US" altLang="en-US" sz="1150" dirty="0"/>
          </a:p>
        </p:txBody>
      </p:sp>
      <p:pic>
        <p:nvPicPr>
          <p:cNvPr id="4" name="Picture 3" descr="Pencil | Free Stock Photo | Illustration of a pencil | # 142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76872">
            <a:off x="4401190" y="620277"/>
            <a:ext cx="2156679" cy="1539330"/>
          </a:xfrm>
          <a:prstGeom prst="rect">
            <a:avLst/>
          </a:prstGeom>
        </p:spPr>
      </p:pic>
      <p:sp>
        <p:nvSpPr>
          <p:cNvPr id="40" name="TextBox 38"/>
          <p:cNvSpPr txBox="1">
            <a:spLocks noChangeArrowheads="1"/>
          </p:cNvSpPr>
          <p:nvPr/>
        </p:nvSpPr>
        <p:spPr bwMode="auto">
          <a:xfrm>
            <a:off x="125373" y="3396044"/>
            <a:ext cx="2119743" cy="256993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/>
              <a:t>Consequences for Failure to Follow Rules and Procedures</a:t>
            </a:r>
            <a:r>
              <a:rPr lang="en-US" altLang="en-US" sz="1200" b="1" dirty="0"/>
              <a:t>:</a:t>
            </a:r>
            <a:r>
              <a:rPr lang="en-US" altLang="en-US" sz="1200" dirty="0"/>
              <a:t/>
            </a:r>
            <a:br>
              <a:rPr lang="en-US" altLang="en-US" sz="1200" dirty="0"/>
            </a:br>
            <a:r>
              <a:rPr lang="en-US" altLang="en-US" sz="1200" u="sng" dirty="0"/>
              <a:t>1st Offense</a:t>
            </a:r>
            <a:r>
              <a:rPr lang="en-US" altLang="en-US" sz="1200" dirty="0"/>
              <a:t>:  Warning MIR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/>
              <a:t>2nd Offense</a:t>
            </a:r>
            <a:r>
              <a:rPr lang="en-US" altLang="en-US" sz="1200" dirty="0"/>
              <a:t>:  MIR &amp; Parent 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/>
              <a:t>3rd Offense</a:t>
            </a:r>
            <a:r>
              <a:rPr lang="en-US" altLang="en-US" sz="1200" dirty="0"/>
              <a:t>:  1, 2, and Detention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4th Offense:  1-3, &amp; a Referral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/>
              <a:t>*If there’s ever a major disruption and disregard for school policy or classroom policies, that student will go to the office immediately.</a:t>
            </a:r>
          </a:p>
        </p:txBody>
      </p:sp>
      <p:sp>
        <p:nvSpPr>
          <p:cNvPr id="42" name="TextBox 39"/>
          <p:cNvSpPr txBox="1">
            <a:spLocks noChangeArrowheads="1"/>
          </p:cNvSpPr>
          <p:nvPr/>
        </p:nvSpPr>
        <p:spPr bwMode="auto">
          <a:xfrm>
            <a:off x="2348277" y="3330292"/>
            <a:ext cx="1703416" cy="28007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u="sng" dirty="0"/>
              <a:t>Detention Policies</a:t>
            </a:r>
            <a:r>
              <a:rPr lang="en-US" altLang="en-US" sz="1100" b="1" dirty="0"/>
              <a:t>:</a:t>
            </a:r>
            <a:endParaRPr lang="en-US" altLang="en-US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Detention happens after a student’s 3</a:t>
            </a:r>
            <a:r>
              <a:rPr lang="en-US" altLang="en-US" sz="1100" baseline="30000" dirty="0"/>
              <a:t>rd</a:t>
            </a:r>
            <a:r>
              <a:rPr lang="en-US" altLang="en-US" sz="1100" dirty="0"/>
              <a:t> MIR. Detentions: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-Served AM or PM M-Th.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Student</a:t>
            </a:r>
            <a:r>
              <a:rPr lang="en-US" altLang="en-US" sz="1100" dirty="0"/>
              <a:t> must give one day’s notice.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-Completed </a:t>
            </a:r>
            <a:r>
              <a:rPr lang="en-US" altLang="en-US" sz="1100" b="1" dirty="0"/>
              <a:t>within 5 school days</a:t>
            </a:r>
            <a:r>
              <a:rPr lang="en-US" altLang="en-US" sz="1100" dirty="0"/>
              <a:t> from the 3</a:t>
            </a:r>
            <a:r>
              <a:rPr lang="en-US" altLang="en-US" sz="1100" baseline="30000" dirty="0"/>
              <a:t>rd</a:t>
            </a:r>
            <a:r>
              <a:rPr lang="en-US" altLang="en-US" sz="1100" dirty="0"/>
              <a:t> MIR.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Skipped detention results in </a:t>
            </a:r>
            <a:r>
              <a:rPr lang="en-US" altLang="en-US" sz="1100" b="1" dirty="0"/>
              <a:t>additional consequences and a parent call</a:t>
            </a:r>
            <a:r>
              <a:rPr lang="en-US" altLang="en-US" sz="11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Any questions? Please ask before or after class.</a:t>
            </a:r>
          </a:p>
        </p:txBody>
      </p:sp>
      <p:sp>
        <p:nvSpPr>
          <p:cNvPr id="45" name="TextBox 27"/>
          <p:cNvSpPr txBox="1">
            <a:spLocks noChangeArrowheads="1"/>
          </p:cNvSpPr>
          <p:nvPr/>
        </p:nvSpPr>
        <p:spPr bwMode="auto">
          <a:xfrm>
            <a:off x="122239" y="6240324"/>
            <a:ext cx="3957849" cy="124649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1500" b="1" dirty="0"/>
              <a:t>Parents, please make sure that your address, phone numbers, and email are up to date with the school system, so that we teachers may contact you about grades, behavior, and </a:t>
            </a:r>
            <a:r>
              <a:rPr lang="en-US" sz="1500" b="1" dirty="0" smtClean="0"/>
              <a:t>any other needs </a:t>
            </a:r>
            <a:r>
              <a:rPr lang="en-US" sz="1500" b="1" smtClean="0"/>
              <a:t>that arise.</a:t>
            </a:r>
            <a:endParaRPr lang="en-US" sz="1500" dirty="0"/>
          </a:p>
        </p:txBody>
      </p:sp>
      <p:grpSp>
        <p:nvGrpSpPr>
          <p:cNvPr id="6" name="Group 5"/>
          <p:cNvGrpSpPr/>
          <p:nvPr/>
        </p:nvGrpSpPr>
        <p:grpSpPr>
          <a:xfrm>
            <a:off x="4154854" y="3885202"/>
            <a:ext cx="2589066" cy="2477601"/>
            <a:chOff x="4199085" y="4187242"/>
            <a:chExt cx="2589066" cy="2477601"/>
          </a:xfrm>
        </p:grpSpPr>
        <p:sp>
          <p:nvSpPr>
            <p:cNvPr id="4105" name="TextBox 9"/>
            <p:cNvSpPr txBox="1">
              <a:spLocks noChangeArrowheads="1"/>
            </p:cNvSpPr>
            <p:nvPr/>
          </p:nvSpPr>
          <p:spPr bwMode="auto">
            <a:xfrm>
              <a:off x="4199085" y="4187242"/>
              <a:ext cx="2589066" cy="24776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Bodoni MT Black" panose="02070A03080606020203" pitchFamily="18" charset="0"/>
                </a:rPr>
                <a:t>Notes about your Supplies: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-If you tear your paper from a spiral notebook, please remove the left hand </a:t>
              </a:r>
              <a:r>
                <a:rPr lang="en-US" altLang="en-US" sz="1200" dirty="0" smtClean="0"/>
                <a:t>fringe, </a:t>
              </a:r>
              <a:r>
                <a:rPr lang="en-US" altLang="en-US" sz="1200" dirty="0"/>
                <a:t>so it doesn’t catch when I’m shuffling all my assignments to grade them. </a:t>
              </a:r>
              <a:endParaRPr lang="en-US" altLang="en-US" sz="1200" dirty="0" smtClean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Have </a:t>
              </a:r>
              <a:r>
                <a:rPr lang="en-US" altLang="en-US" sz="1100" dirty="0"/>
                <a:t>a pencil with a good eraser for taking </a:t>
              </a:r>
              <a:r>
                <a:rPr lang="en-US" altLang="en-US" sz="1100" dirty="0" smtClean="0"/>
                <a:t>quizzes and tests </a:t>
              </a:r>
              <a:r>
                <a:rPr lang="en-US" altLang="en-US" sz="1100" dirty="0"/>
                <a:t>using ZipGrade</a:t>
              </a:r>
              <a:r>
                <a:rPr lang="en-US" altLang="en-US" sz="1100" dirty="0" smtClean="0"/>
                <a:t>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 smtClean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</p:txBody>
        </p:sp>
        <p:pic>
          <p:nvPicPr>
            <p:cNvPr id="5" name="Picture 4" descr="&lt;strong&gt;ZipGrade&lt;/strong&gt; Company Logo: Transparent Background White Background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9479" y="6031225"/>
              <a:ext cx="2348277" cy="349845"/>
            </a:xfrm>
            <a:prstGeom prst="rect">
              <a:avLst/>
            </a:prstGeom>
          </p:spPr>
        </p:pic>
      </p:grpSp>
      <p:pic>
        <p:nvPicPr>
          <p:cNvPr id="9" name="Picture 8" descr="&lt;strong&gt;Infinite Campus&lt;/strong&gt; Staff Login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271" y="6607013"/>
            <a:ext cx="2686879" cy="885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75248" y="6580758"/>
            <a:ext cx="2587311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Remember to check</a:t>
            </a:r>
            <a:br>
              <a:rPr lang="en-US" sz="1200" b="1" dirty="0" smtClean="0"/>
            </a:br>
            <a:endParaRPr lang="en-US" sz="1200" b="1" dirty="0" smtClean="0"/>
          </a:p>
          <a:p>
            <a:r>
              <a:rPr lang="en-US" sz="500" dirty="0" smtClean="0"/>
              <a:t/>
            </a:r>
            <a:br>
              <a:rPr lang="en-US" sz="500" dirty="0" smtClean="0"/>
            </a:br>
            <a:endParaRPr lang="en-US" sz="500" dirty="0"/>
          </a:p>
          <a:p>
            <a:r>
              <a:rPr lang="en-US" sz="700" dirty="0" smtClean="0"/>
              <a:t>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en-US" sz="1200" b="1" dirty="0" smtClean="0"/>
              <a:t>often!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0" y="-49944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HCHS 9</a:t>
            </a:r>
            <a:r>
              <a:rPr lang="en-US" altLang="en-US" sz="1800" baseline="30000" dirty="0" smtClean="0">
                <a:latin typeface="Bernard MT Condensed" panose="02050806060905020404" pitchFamily="18" charset="0"/>
              </a:rPr>
              <a:t>th</a:t>
            </a:r>
            <a:r>
              <a:rPr lang="en-US" altLang="en-US" sz="1800" dirty="0" smtClean="0">
                <a:latin typeface="Bernard MT Condensed" panose="02050806060905020404" pitchFamily="18" charset="0"/>
              </a:rPr>
              <a:t> grade Literature &amp; Composition</a:t>
            </a: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Fall Semester Syllabus 2019</a:t>
            </a: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Mrs. Rawlins</a:t>
            </a:r>
            <a:endParaRPr lang="en-US" altLang="en-US" dirty="0">
              <a:latin typeface="Bernard MT Condensed" panose="02050806060905020404" pitchFamily="18" charset="0"/>
            </a:endParaRP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trinidy.rawlins@hcbe.net</a:t>
            </a:r>
            <a:endParaRPr lang="en-US" altLang="en-US" sz="1800" dirty="0"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5853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HCHS 9</a:t>
            </a:r>
            <a:r>
              <a:rPr lang="en-US" altLang="en-US" sz="1800" baseline="30000" dirty="0" smtClean="0">
                <a:latin typeface="Bernard MT Condensed" panose="02050806060905020404" pitchFamily="18" charset="0"/>
              </a:rPr>
              <a:t>th</a:t>
            </a:r>
            <a:r>
              <a:rPr lang="en-US" altLang="en-US" sz="1800" dirty="0" smtClean="0">
                <a:latin typeface="Bernard MT Condensed" panose="02050806060905020404" pitchFamily="18" charset="0"/>
              </a:rPr>
              <a:t> grade Literature &amp; Composition</a:t>
            </a: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Fall Semester Syllabus 2019</a:t>
            </a: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Mrs. Rawlins</a:t>
            </a:r>
            <a:endParaRPr lang="en-US" altLang="en-US" dirty="0">
              <a:latin typeface="Bernard MT Condensed" panose="02050806060905020404" pitchFamily="18" charset="0"/>
            </a:endParaRPr>
          </a:p>
          <a:p>
            <a:pPr algn="ctr" eaLnBrk="1" hangingPunct="1"/>
            <a:r>
              <a:rPr lang="en-US" altLang="en-US" sz="1800" dirty="0" smtClean="0">
                <a:latin typeface="Bernard MT Condensed" panose="02050806060905020404" pitchFamily="18" charset="0"/>
              </a:rPr>
              <a:t>trinidy.rawlins@hcbe.net</a:t>
            </a:r>
            <a:endParaRPr lang="en-US" altLang="en-US" sz="1800" dirty="0"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851795"/>
            <a:ext cx="68580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Please complete and return this sheet to Mrs. Rawlins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latin typeface="Rockwell" panose="02060603020205020403" pitchFamily="18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Rockwell" panose="02060603020205020403" pitchFamily="18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Student </a:t>
            </a:r>
            <a:r>
              <a:rPr lang="en-US" sz="12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Name _________________________________________	</a:t>
            </a:r>
            <a:r>
              <a:rPr lang="en-US" sz="1200" b="1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	Period: </a:t>
            </a:r>
            <a:r>
              <a:rPr lang="en-US" sz="12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1  2  </a:t>
            </a:r>
            <a:r>
              <a:rPr lang="en-US" sz="1200" b="1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3  4  </a:t>
            </a:r>
            <a:r>
              <a:rPr lang="en-US" sz="12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6  7	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228725" algn="l"/>
              </a:tabLs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I have read and understand the objectives, student expectations, classroom rules and procedures, grading policies, disciplinary consequences, textbook, tutoring and re-take sessions, and communication information in the syllabus for the ELA 9 course taught by Mrs. </a:t>
            </a:r>
            <a:r>
              <a:rPr lang="en-US" sz="1200" i="1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Rawlins.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Parent(s)/Guardian(s) Contact Number from 7:15-3:15. Please provide a number and email address which can be used to contact you concerning your child’s ELA grade and classroom behavior.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Any changes to your contact information should be made in the guidance office directly.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Name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___________________________________		</a:t>
            </a: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Number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(           )  _____________________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Parent/Guardian E-mail Address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______________________________________________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Preferred Contact Method: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	Phone		E-mail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________________________________________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			</a:t>
            </a:r>
            <a:r>
              <a:rPr lang="en-US" sz="1100" dirty="0" smtClean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____________________________________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Parent/Guardian Signature</a:t>
            </a:r>
            <a:r>
              <a:rPr lang="en-US" sz="1100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					</a:t>
            </a:r>
            <a:r>
              <a:rPr lang="en-US" sz="1100" b="1" dirty="0">
                <a:latin typeface="Rockwell" panose="02060603020205020403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Student Signature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6673927"/>
            <a:ext cx="23812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11994DF49FEA438BC83055CCF496B8" ma:contentTypeVersion="12" ma:contentTypeDescription="Create a new document." ma:contentTypeScope="" ma:versionID="d8aed855d3c7f9065582c57d6902bd45">
  <xsd:schema xmlns:xsd="http://www.w3.org/2001/XMLSchema" xmlns:xs="http://www.w3.org/2001/XMLSchema" xmlns:p="http://schemas.microsoft.com/office/2006/metadata/properties" xmlns:ns3="f82d7913-ebb7-41f3-bf8c-66b7be8b7cf6" xmlns:ns4="aad390f2-f084-4738-8e2e-a53d3cc41bd5" targetNamespace="http://schemas.microsoft.com/office/2006/metadata/properties" ma:root="true" ma:fieldsID="643857d8f0f1bbaee22f3ed9bd690606" ns3:_="" ns4:_="">
    <xsd:import namespace="f82d7913-ebb7-41f3-bf8c-66b7be8b7cf6"/>
    <xsd:import namespace="aad390f2-f084-4738-8e2e-a53d3cc41bd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d7913-ebb7-41f3-bf8c-66b7be8b7c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d390f2-f084-4738-8e2e-a53d3cc41b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916BA-358F-4198-A8ED-C2F8CD36DA7A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aad390f2-f084-4738-8e2e-a53d3cc41bd5"/>
    <ds:schemaRef ds:uri="f82d7913-ebb7-41f3-bf8c-66b7be8b7cf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849981B-4FC2-47CE-9643-F5BC74AA8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BDE77-FDF4-44D5-8098-AB204BB9C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2d7913-ebb7-41f3-bf8c-66b7be8b7cf6"/>
    <ds:schemaRef ds:uri="aad390f2-f084-4738-8e2e-a53d3cc41b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13898</TotalTime>
  <Words>757</Words>
  <Application>Microsoft Office PowerPoint</Application>
  <PresentationFormat>On-screen Show (4:3)</PresentationFormat>
  <Paragraphs>111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Bernard MT Condensed</vt:lpstr>
      <vt:lpstr>Bodoni MT Black</vt:lpstr>
      <vt:lpstr>Calibri</vt:lpstr>
      <vt:lpstr>Lucida Sans Unicode</vt:lpstr>
      <vt:lpstr>Rockwell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Syllabus Template</dc:title>
  <dc:creator>Jade Walker</dc:creator>
  <cp:lastModifiedBy>Rawlins, Trinidy</cp:lastModifiedBy>
  <cp:revision>57</cp:revision>
  <cp:lastPrinted>2019-08-21T12:58:23Z</cp:lastPrinted>
  <dcterms:created xsi:type="dcterms:W3CDTF">2017-07-25T00:32:41Z</dcterms:created>
  <dcterms:modified xsi:type="dcterms:W3CDTF">2019-08-21T13:55:59Z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0x0101005011994DF49FEA438BC83055CCF496B8</vt:lpwstr>
  </property>
</Properties>
</file>